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879263" cy="82804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20" y="-7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640" y="4445640"/>
            <a:ext cx="106909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9364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7212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08400" y="193752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823160" y="193752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93640" y="444564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208400" y="444564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823160" y="4445640"/>
            <a:ext cx="34423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93640" y="330120"/>
            <a:ext cx="10690920" cy="6409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9364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72120" y="444564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640" y="4445640"/>
            <a:ext cx="10690920" cy="2290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3640" y="330120"/>
            <a:ext cx="10690920" cy="1382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2"/>
          <p:cNvSpPr/>
          <p:nvPr/>
        </p:nvSpPr>
        <p:spPr>
          <a:xfrm rot="10800000">
            <a:off x="343" y="654520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8027280" y="6760440"/>
            <a:ext cx="3670920" cy="134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200" b="1" strike="noStrike" spc="123" dirty="0">
                <a:solidFill>
                  <a:srgbClr val="FFFFFF"/>
                </a:solidFill>
                <a:latin typeface="Arial Black"/>
                <a:ea typeface="DejaVu Sans"/>
              </a:rPr>
              <a:t>ЗАКЛЮЧАЙ КОНТРАКТ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123" dirty="0">
                <a:solidFill>
                  <a:srgbClr val="FFFFFF"/>
                </a:solidFill>
                <a:latin typeface="Arial Black"/>
                <a:ea typeface="DejaVu Sans"/>
              </a:rPr>
              <a:t>О ПРЕБЫВАНИИ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123" dirty="0">
                <a:solidFill>
                  <a:srgbClr val="FFFFFF"/>
                </a:solidFill>
                <a:latin typeface="Arial Black"/>
                <a:ea typeface="DejaVu Sans"/>
              </a:rPr>
              <a:t>В РЕЗЕРВЕ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8170920" y="4528072"/>
            <a:ext cx="3527280" cy="160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ru-RU" sz="3200" b="1" strike="noStrike" spc="-1" dirty="0">
                <a:solidFill>
                  <a:srgbClr val="D30000"/>
                </a:solidFill>
                <a:latin typeface="Arial Black"/>
                <a:ea typeface="DejaVu Sans"/>
              </a:rPr>
              <a:t>ТВОЙ ПРАВИЛЬНЫЙ ВЫБОР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42" name="Picture 38"/>
          <p:cNvPicPr/>
          <p:nvPr/>
        </p:nvPicPr>
        <p:blipFill>
          <a:blip r:embed="rId2" cstate="print"/>
          <a:stretch/>
        </p:blipFill>
        <p:spPr>
          <a:xfrm>
            <a:off x="8050320" y="121680"/>
            <a:ext cx="1438920" cy="14389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3" name="CustomShape 4"/>
          <p:cNvSpPr/>
          <p:nvPr/>
        </p:nvSpPr>
        <p:spPr>
          <a:xfrm>
            <a:off x="3844080" y="6984000"/>
            <a:ext cx="41896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ДОСТОЙНЫЙ ВЫБОР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ПАТРИОТА РОССИИ!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44" name="Picture 4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22539"/>
          <a:stretch/>
        </p:blipFill>
        <p:spPr>
          <a:xfrm>
            <a:off x="320400" y="6984360"/>
            <a:ext cx="3238920" cy="1672200"/>
          </a:xfrm>
          <a:prstGeom prst="rect">
            <a:avLst/>
          </a:prstGeom>
          <a:ln>
            <a:noFill/>
          </a:ln>
        </p:spPr>
      </p:pic>
      <p:sp>
        <p:nvSpPr>
          <p:cNvPr id="48" name="CustomShape 7"/>
          <p:cNvSpPr/>
          <p:nvPr/>
        </p:nvSpPr>
        <p:spPr>
          <a:xfrm>
            <a:off x="9811440" y="142920"/>
            <a:ext cx="1799280" cy="125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Боевой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Армейский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Резерв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ans"/>
                <a:ea typeface="DejaVu Sans"/>
              </a:rPr>
              <a:t>Страны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" name="CustomShape 1"/>
          <p:cNvSpPr/>
          <p:nvPr/>
        </p:nvSpPr>
        <p:spPr>
          <a:xfrm rot="10800000" flipV="1">
            <a:off x="343" y="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TextBox 15"/>
          <p:cNvSpPr txBox="1"/>
          <p:nvPr/>
        </p:nvSpPr>
        <p:spPr>
          <a:xfrm>
            <a:off x="2051199" y="251768"/>
            <a:ext cx="8395895" cy="1008112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latin typeface="PT Astra Serif"/>
              </a:rPr>
              <a:t>Товарищи воины-кубанцы </a:t>
            </a:r>
            <a:endParaRPr lang="ru-RU" sz="2200" spc="-1" dirty="0"/>
          </a:p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latin typeface="PT Astra Serif"/>
              </a:rPr>
              <a:t>(офицеры, прапорщики, мичманы, сержанты, </a:t>
            </a:r>
            <a:endParaRPr lang="ru-RU" sz="2200" spc="-1" dirty="0"/>
          </a:p>
          <a:p>
            <a:pPr algn="ctr">
              <a:lnSpc>
                <a:spcPct val="100000"/>
              </a:lnSpc>
            </a:pPr>
            <a:r>
              <a:rPr lang="ru-RU" sz="2200" b="1" spc="-1" dirty="0">
                <a:solidFill>
                  <a:srgbClr val="000000"/>
                </a:solidFill>
                <a:latin typeface="PT Astra Serif"/>
              </a:rPr>
              <a:t>солдаты и матросы запаса)</a:t>
            </a:r>
            <a:endParaRPr lang="ru-RU" sz="2200" b="1" spc="-5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2"/>
          <p:cNvPicPr/>
          <p:nvPr/>
        </p:nvPicPr>
        <p:blipFill>
          <a:blip r:embed="rId5" cstate="print"/>
          <a:srcRect l="2210" r="1985" b="23374"/>
          <a:stretch/>
        </p:blipFill>
        <p:spPr>
          <a:xfrm>
            <a:off x="5179680" y="1920715"/>
            <a:ext cx="2991240" cy="3887280"/>
          </a:xfrm>
          <a:prstGeom prst="rect">
            <a:avLst/>
          </a:prstGeom>
          <a:ln>
            <a:noFill/>
          </a:ln>
          <a:effectLst>
            <a:glow rad="38100">
              <a:schemeClr val="accent6">
                <a:lumMod val="60000"/>
                <a:lumOff val="40000"/>
                <a:alpha val="40000"/>
              </a:schemeClr>
            </a:glow>
            <a:innerShdw blurRad="63500" dist="50800" dir="18900000">
              <a:srgbClr val="000000">
                <a:alpha val="50000"/>
              </a:srgbClr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342" y="1735200"/>
            <a:ext cx="5111658" cy="4809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Сейчас от Вас требуется глубокая преданность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и любовь к Родине и Краю в котором Вы живете,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по защите от угроз украинского национализма и коллективного Запада.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Для обеспечения защиты объектов края от действия БПЛА противника принято решение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о создании мобильных огневых групп (МОГ) 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в составе боевого армейского резерва страны.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Вступая в резерв Вы примите участие в общем деле по уничтожению врагов нашего государства на территории своего края и не допущению их прихода к нам в дом.</a:t>
            </a:r>
            <a:endParaRPr lang="ru-RU" sz="1500" b="1" spc="-1" dirty="0"/>
          </a:p>
          <a:p>
            <a:pPr algn="ctr">
              <a:lnSpc>
                <a:spcPct val="100000"/>
              </a:lnSpc>
            </a:pPr>
            <a:endParaRPr lang="ru-RU" sz="1500" b="1" spc="-1" dirty="0"/>
          </a:p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000000"/>
                </a:solidFill>
                <a:latin typeface="PT Astra Serif"/>
              </a:rPr>
              <a:t>Решая вступить в резерв Вы продолжите дело Ваших дедов в годы Великой Отечественной войны по устранению угроз нашей государственности, строю и укладу нашей жизни, нашим городам, станицам, хуторам и селам, нашим семьям, родным и близким.</a:t>
            </a:r>
            <a:endParaRPr lang="ru-RU" sz="1500" b="1" spc="-1" dirty="0"/>
          </a:p>
        </p:txBody>
      </p:sp>
      <p:pic>
        <p:nvPicPr>
          <p:cNvPr id="41" name="Picture 36"/>
          <p:cNvPicPr/>
          <p:nvPr/>
        </p:nvPicPr>
        <p:blipFill>
          <a:blip r:embed="rId6" cstate="print"/>
          <a:stretch/>
        </p:blipFill>
        <p:spPr>
          <a:xfrm>
            <a:off x="8187480" y="1735200"/>
            <a:ext cx="3510720" cy="19778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 rot="10800000" flipV="1">
            <a:off x="343" y="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 rot="10800000">
            <a:off x="343" y="6545200"/>
            <a:ext cx="11878920" cy="1735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180000" y="406440"/>
            <a:ext cx="35989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ДЕНЕЖНОЕ СОДЕРЖАНИЕ</a:t>
            </a:r>
            <a:endParaRPr lang="ru-RU" sz="2700" b="0" strike="noStrike" spc="-1" dirty="0">
              <a:latin typeface="Arial"/>
            </a:endParaRPr>
          </a:p>
        </p:txBody>
      </p:sp>
      <p:graphicFrame>
        <p:nvGraphicFramePr>
          <p:cNvPr id="52" name="Table 4"/>
          <p:cNvGraphicFramePr/>
          <p:nvPr/>
        </p:nvGraphicFramePr>
        <p:xfrm>
          <a:off x="180000" y="1584000"/>
          <a:ext cx="3600000" cy="234696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96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ЗА ПРЕБЫВАНИЕ 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В РЕЗЕРВЕ 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(ежемесячно, кроме периодов участия в военных сборах)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1172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рядовой: от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2 700 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3 200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сержант: от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3 300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4 500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офицер:  от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5 000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6 300</a:t>
                      </a:r>
                      <a:r>
                        <a:rPr lang="ru-RU" sz="16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08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3" name="CustomShape 5"/>
          <p:cNvSpPr/>
          <p:nvPr/>
        </p:nvSpPr>
        <p:spPr>
          <a:xfrm>
            <a:off x="4114080" y="406440"/>
            <a:ext cx="35989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ЛЬГОТЫ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ГАРАНТИИ</a:t>
            </a:r>
            <a:endParaRPr lang="ru-RU" sz="2700" b="0" strike="noStrike" spc="-1">
              <a:latin typeface="Arial"/>
            </a:endParaRPr>
          </a:p>
        </p:txBody>
      </p:sp>
      <p:graphicFrame>
        <p:nvGraphicFramePr>
          <p:cNvPr id="54" name="Table 6"/>
          <p:cNvGraphicFramePr/>
          <p:nvPr/>
        </p:nvGraphicFramePr>
        <p:xfrm>
          <a:off x="4142520" y="1584000"/>
          <a:ext cx="3600000" cy="5226925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118224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СОХРАНЕНИЕ</a:t>
                      </a:r>
                      <a:endParaRPr lang="ru-RU" sz="17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рабочего места и средней заработной платы на период участия в военных сборах (тренировочных занятиях)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73196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>
                          <a:solidFill>
                            <a:srgbClr val="C00000"/>
                          </a:solidFill>
                          <a:latin typeface="Arial"/>
                        </a:rPr>
                        <a:t>ОБЕСПЕЧЕНИЕ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обмундированием на весь период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пребывания в резерве;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трехразовым питанием,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врачебной помощью и лекарствами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в период сборовых мероприятий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28520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>
                          <a:solidFill>
                            <a:srgbClr val="C00000"/>
                          </a:solidFill>
                          <a:latin typeface="Arial"/>
                        </a:rPr>
                        <a:t>СТРАХОВАНИЕ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жизни и здоровья за счет средств федерального бюджета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при исполнении обязанностей военной службы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3024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  <a:spcAft>
                          <a:spcPts val="300"/>
                        </a:spcAft>
                      </a:pPr>
                      <a:r>
                        <a:rPr lang="ru-RU" sz="1700" b="1" strike="noStrike" spc="-24">
                          <a:solidFill>
                            <a:srgbClr val="C00000"/>
                          </a:solidFill>
                          <a:latin typeface="Arial"/>
                        </a:rPr>
                        <a:t>БЕСПЛАТНЫЙ ПРОЕЗД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к месту проведения 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500" b="1" strike="noStrike" spc="-24">
                          <a:solidFill>
                            <a:srgbClr val="181717"/>
                          </a:solidFill>
                          <a:latin typeface="Arial"/>
                        </a:rPr>
                        <a:t>военных сборов и обратно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36000" marR="54000">
                    <a:lnL w="38160">
                      <a:solidFill>
                        <a:srgbClr val="C55A11"/>
                      </a:solidFill>
                    </a:lnL>
                    <a:lnR w="38160">
                      <a:solidFill>
                        <a:srgbClr val="C55A11"/>
                      </a:solidFill>
                    </a:lnR>
                    <a:lnT w="38160">
                      <a:solidFill>
                        <a:srgbClr val="C55A11"/>
                      </a:solidFill>
                    </a:lnT>
                    <a:lnB w="38160">
                      <a:solidFill>
                        <a:srgbClr val="C55A1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5" name="Picture 22"/>
          <p:cNvPicPr/>
          <p:nvPr/>
        </p:nvPicPr>
        <p:blipFill>
          <a:blip r:embed="rId2" cstate="print"/>
          <a:srcRect l="11150" r="-3791" b="25473"/>
          <a:stretch/>
        </p:blipFill>
        <p:spPr>
          <a:xfrm>
            <a:off x="3864220" y="6858760"/>
            <a:ext cx="4528800" cy="1421640"/>
          </a:xfrm>
          <a:prstGeom prst="rect">
            <a:avLst/>
          </a:prstGeom>
          <a:ln>
            <a:noFill/>
          </a:ln>
        </p:spPr>
      </p:pic>
      <p:graphicFrame>
        <p:nvGraphicFramePr>
          <p:cNvPr id="56" name="Table 7"/>
          <p:cNvGraphicFramePr/>
          <p:nvPr>
            <p:extLst>
              <p:ext uri="{D42A27DB-BD31-4B8C-83A1-F6EECF244321}">
                <p14:modId xmlns:p14="http://schemas.microsoft.com/office/powerpoint/2010/main" xmlns="" val="4146471710"/>
              </p:ext>
            </p:extLst>
          </p:nvPr>
        </p:nvGraphicFramePr>
        <p:xfrm>
          <a:off x="215280" y="4356223"/>
          <a:ext cx="3600000" cy="2346960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1093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ЗА УЧАСТИЕ 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В ВОЕННЫХ СБОРАХ</a:t>
                      </a:r>
                      <a:endParaRPr lang="ru-RU" sz="19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(в зависимости от должности, за месяц нахождения на сборах)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1146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рядовой: от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17 500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26 300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сержант: от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27 100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36 900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офицер: от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37 700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до </a:t>
                      </a:r>
                      <a:r>
                        <a:rPr lang="ru-RU" sz="1600" b="1" strike="noStrike" spc="-32">
                          <a:solidFill>
                            <a:srgbClr val="C00000"/>
                          </a:solidFill>
                          <a:latin typeface="Arial"/>
                        </a:rPr>
                        <a:t>51 900</a:t>
                      </a:r>
                      <a:r>
                        <a:rPr lang="ru-RU" sz="1600" b="1" strike="noStrike" spc="-32">
                          <a:solidFill>
                            <a:srgbClr val="181717"/>
                          </a:solidFill>
                          <a:latin typeface="Arial"/>
                        </a:rPr>
                        <a:t>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FF0000"/>
                      </a:solidFill>
                    </a:lnL>
                    <a:lnR w="38160">
                      <a:solidFill>
                        <a:srgbClr val="FF0000"/>
                      </a:solidFill>
                    </a:lnR>
                    <a:lnT w="38160">
                      <a:solidFill>
                        <a:srgbClr val="FF0000"/>
                      </a:solidFill>
                    </a:lnT>
                    <a:lnB w="38160">
                      <a:solidFill>
                        <a:srgbClr val="FF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7" name="CustomShape 8"/>
          <p:cNvSpPr/>
          <p:nvPr/>
        </p:nvSpPr>
        <p:spPr>
          <a:xfrm>
            <a:off x="8048160" y="406800"/>
            <a:ext cx="359892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ТРЕБОВАНИЯ</a:t>
            </a:r>
            <a:r>
              <a:rPr lang="ru-RU" sz="2700" b="1" strike="noStrike" spc="-1">
                <a:solidFill>
                  <a:srgbClr val="BFBFBF"/>
                </a:solidFill>
                <a:latin typeface="Bookman Old Style"/>
                <a:ea typeface="DejaVu Sans"/>
              </a:rPr>
              <a:t> </a:t>
            </a:r>
            <a:endParaRPr lang="ru-RU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BFBFBF"/>
                </a:solidFill>
                <a:latin typeface="Arial Black"/>
                <a:ea typeface="DejaVu Sans"/>
              </a:rPr>
              <a:t>К КАНДИДАТАМ</a:t>
            </a:r>
            <a:endParaRPr lang="ru-RU" sz="2700" b="0" strike="noStrike" spc="-1">
              <a:latin typeface="Arial"/>
            </a:endParaRPr>
          </a:p>
        </p:txBody>
      </p:sp>
      <p:graphicFrame>
        <p:nvGraphicFramePr>
          <p:cNvPr id="58" name="Table 9"/>
          <p:cNvGraphicFramePr/>
          <p:nvPr>
            <p:extLst>
              <p:ext uri="{D42A27DB-BD31-4B8C-83A1-F6EECF244321}">
                <p14:modId xmlns:p14="http://schemas.microsoft.com/office/powerpoint/2010/main" xmlns="" val="1500378035"/>
              </p:ext>
            </p:extLst>
          </p:nvPr>
        </p:nvGraphicFramePr>
        <p:xfrm>
          <a:off x="8048160" y="1331888"/>
          <a:ext cx="3600000" cy="2637736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MyriadPro-Bold"/>
                        </a:rPr>
                        <a:t>ПО ВОЗРАСТУ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2F5597"/>
                    </a:solidFill>
                  </a:tcPr>
                </a:tc>
              </a:tr>
              <a:tr h="49392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прапорщики,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сержанты и солдаты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799"/>
                        </a:spcAft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52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лет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младшие офицеры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799"/>
                        </a:spcAft>
                      </a:pP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57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лет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старшие офицеры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до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62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лет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0" marR="36000"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10"/>
          <p:cNvGraphicFramePr/>
          <p:nvPr/>
        </p:nvGraphicFramePr>
        <p:xfrm>
          <a:off x="8084520" y="4281840"/>
          <a:ext cx="3600000" cy="3409551"/>
        </p:xfrm>
        <a:graphic>
          <a:graphicData uri="http://schemas.openxmlformats.org/drawingml/2006/table">
            <a:tbl>
              <a:tblPr/>
              <a:tblGrid>
                <a:gridCol w="3600000"/>
              </a:tblGrid>
              <a:tr h="46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MyriadPro-Bold"/>
                        </a:rPr>
                        <a:t>ПО ЗДОРОВЬЮ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2F5597"/>
                    </a:solidFill>
                  </a:tcPr>
                </a:tc>
              </a:tr>
              <a:tr h="2742120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категория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А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799"/>
                        </a:spcAft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годен к военной службе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категория</a:t>
                      </a: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24" dirty="0">
                          <a:solidFill>
                            <a:srgbClr val="C00000"/>
                          </a:solidFill>
                          <a:latin typeface="Arial"/>
                        </a:rPr>
                        <a:t>Б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годен к военной службе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с незначительными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</a:rPr>
                        <a:t>ограничениями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8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        </a:t>
                      </a:r>
                      <a:r>
                        <a:rPr lang="ru-RU" sz="20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</a:t>
                      </a:r>
                      <a:r>
                        <a:rPr lang="ru-RU" sz="2000" b="1" strike="noStrike" spc="-24" dirty="0">
                          <a:solidFill>
                            <a:srgbClr val="CE181E"/>
                          </a:solidFill>
                          <a:latin typeface="Arial"/>
                          <a:ea typeface="Times New Roman"/>
                        </a:rPr>
                        <a:t>категория  В </a:t>
                      </a:r>
                      <a:endParaRPr lang="ru-RU" sz="2000" b="0" strike="noStrike" spc="-15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  Ограниченно годен к</a:t>
                      </a:r>
                      <a:endParaRPr lang="ru-RU" sz="1800" b="0" strike="noStrike" spc="-15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b="1" strike="noStrike" spc="-24" dirty="0">
                          <a:solidFill>
                            <a:srgbClr val="181717"/>
                          </a:solidFill>
                          <a:latin typeface="Arial"/>
                          <a:ea typeface="Times New Roman"/>
                        </a:rPr>
                        <a:t>          военной службе;</a:t>
                      </a:r>
                      <a:endParaRPr lang="ru-RU" sz="1800" b="0" strike="noStrike" spc="-15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>
                    <a:lnL w="38160">
                      <a:solidFill>
                        <a:srgbClr val="2F5597"/>
                      </a:solidFill>
                    </a:lnL>
                    <a:lnR w="38160">
                      <a:solidFill>
                        <a:srgbClr val="2F5597"/>
                      </a:solidFill>
                    </a:lnR>
                    <a:lnT w="38160">
                      <a:solidFill>
                        <a:srgbClr val="2F5597"/>
                      </a:solidFill>
                    </a:lnT>
                    <a:lnB w="38160">
                      <a:solidFill>
                        <a:srgbClr val="2F5597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0" name="Picture 8"/>
          <p:cNvPicPr/>
          <p:nvPr/>
        </p:nvPicPr>
        <p:blipFill>
          <a:blip r:embed="rId3" cstate="print"/>
          <a:srcRect l="18430" r="-594" b="37130"/>
          <a:stretch/>
        </p:blipFill>
        <p:spPr>
          <a:xfrm>
            <a:off x="-1440" y="6240240"/>
            <a:ext cx="4084920" cy="203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365</Words>
  <Application>Microsoft Office PowerPoint</Application>
  <PresentationFormat>Произвольный</PresentationFormat>
  <Paragraphs>74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Поминова</cp:lastModifiedBy>
  <cp:revision>149</cp:revision>
  <cp:lastPrinted>2025-05-28T10:38:10Z</cp:lastPrinted>
  <dcterms:created xsi:type="dcterms:W3CDTF">2021-07-14T05:01:48Z</dcterms:created>
  <dcterms:modified xsi:type="dcterms:W3CDTF">2025-05-30T07:03:11Z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