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2" r:id="rId2"/>
    <p:sldId id="313" r:id="rId3"/>
    <p:sldId id="323" r:id="rId4"/>
    <p:sldId id="326" r:id="rId5"/>
    <p:sldId id="319" r:id="rId6"/>
    <p:sldId id="321" r:id="rId7"/>
    <p:sldId id="317" r:id="rId8"/>
    <p:sldId id="315" r:id="rId9"/>
    <p:sldId id="325" r:id="rId10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3" autoAdjust="0"/>
  </p:normalViewPr>
  <p:slideViewPr>
    <p:cSldViewPr>
      <p:cViewPr varScale="1">
        <p:scale>
          <a:sx n="106" d="100"/>
          <a:sy n="106" d="100"/>
        </p:scale>
        <p:origin x="13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B898A-7A5B-4A76-A56B-6605E731EC25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AC702-323F-4583-B240-6D60BF8213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39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9096D-1E05-42B8-950A-6A9819D49B9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1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6974" y="274415"/>
            <a:ext cx="8230054" cy="5853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2153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2153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2153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74DE01-F9B8-4D72-BA41-9FB359C46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12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641"/>
            <a:ext cx="9144000" cy="618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12"/>
          <p:cNvSpPr txBox="1">
            <a:spLocks noChangeArrowheads="1"/>
          </p:cNvSpPr>
          <p:nvPr/>
        </p:nvSpPr>
        <p:spPr bwMode="auto">
          <a:xfrm>
            <a:off x="0" y="0"/>
            <a:ext cx="9144000" cy="67264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КРАСНОДАРСКИЙ КРАЙ</a:t>
            </a:r>
          </a:p>
          <a:p>
            <a:r>
              <a:rPr lang="ru-RU" dirty="0"/>
              <a:t>РИСКИ ФОРМИРОВАНИЯ СМЕРЧЕЙ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272143" y="836712"/>
            <a:ext cx="2692345" cy="2592288"/>
            <a:chOff x="4173574" y="752032"/>
            <a:chExt cx="2126618" cy="1691716"/>
          </a:xfrm>
        </p:grpSpPr>
        <p:pic>
          <p:nvPicPr>
            <p:cNvPr id="38" name="Picture 2" descr="C:\Users\ods\Desktop\Снимок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8" t="10185" r="2145" b="1708"/>
            <a:stretch/>
          </p:blipFill>
          <p:spPr bwMode="auto">
            <a:xfrm>
              <a:off x="4188814" y="1013460"/>
              <a:ext cx="2111378" cy="1430288"/>
            </a:xfrm>
            <a:prstGeom prst="rect">
              <a:avLst/>
            </a:prstGeom>
            <a:noFill/>
            <a:effectLst>
              <a:glow rad="101600">
                <a:srgbClr val="002060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84"/>
            <p:cNvSpPr>
              <a:spLocks noChangeArrowheads="1"/>
            </p:cNvSpPr>
            <p:nvPr/>
          </p:nvSpPr>
          <p:spPr bwMode="auto">
            <a:xfrm>
              <a:off x="4173574" y="752032"/>
              <a:ext cx="2126618" cy="24743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Схема доведения ШП и ЭП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922080" y="3277880"/>
            <a:ext cx="1137752" cy="295136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>
                <a:solidFill>
                  <a:prstClr val="white"/>
                </a:solidFill>
              </a:rPr>
              <a:t>Анапа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46216" y="3668697"/>
            <a:ext cx="1137752" cy="26435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prstClr val="white"/>
                </a:solidFill>
              </a:rPr>
              <a:t>Новороссийск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79912" y="4077072"/>
            <a:ext cx="1223754" cy="295136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>
                <a:solidFill>
                  <a:prstClr val="white"/>
                </a:solidFill>
              </a:rPr>
              <a:t>Геленджик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08104" y="5150088"/>
            <a:ext cx="1137752" cy="295136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>
                <a:solidFill>
                  <a:prstClr val="white"/>
                </a:solidFill>
              </a:rPr>
              <a:t>Туапсе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732240" y="6302216"/>
            <a:ext cx="1368152" cy="295136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>
                <a:solidFill>
                  <a:prstClr val="white"/>
                </a:solidFill>
              </a:rPr>
              <a:t>Сочи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" b="-1"/>
          <a:stretch/>
        </p:blipFill>
        <p:spPr bwMode="auto">
          <a:xfrm>
            <a:off x="21691" y="5037314"/>
            <a:ext cx="2390069" cy="17447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0" y="699397"/>
            <a:ext cx="2298709" cy="17460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40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641"/>
            <a:ext cx="9144000" cy="618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15" name="Group 82"/>
          <p:cNvGrpSpPr>
            <a:grpSpLocks/>
          </p:cNvGrpSpPr>
          <p:nvPr/>
        </p:nvGrpSpPr>
        <p:grpSpPr bwMode="auto">
          <a:xfrm>
            <a:off x="1080799" y="3207196"/>
            <a:ext cx="323850" cy="371475"/>
            <a:chOff x="2607" y="5208"/>
            <a:chExt cx="847" cy="913"/>
          </a:xfrm>
        </p:grpSpPr>
        <p:sp>
          <p:nvSpPr>
            <p:cNvPr id="64563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64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5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16" name="Group 82"/>
          <p:cNvGrpSpPr>
            <a:grpSpLocks/>
          </p:cNvGrpSpPr>
          <p:nvPr/>
        </p:nvGrpSpPr>
        <p:grpSpPr bwMode="auto">
          <a:xfrm>
            <a:off x="1565392" y="3869987"/>
            <a:ext cx="323850" cy="371475"/>
            <a:chOff x="2607" y="5208"/>
            <a:chExt cx="847" cy="913"/>
          </a:xfrm>
        </p:grpSpPr>
        <p:sp>
          <p:nvSpPr>
            <p:cNvPr id="64560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61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62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17" name="Group 82"/>
          <p:cNvGrpSpPr>
            <a:grpSpLocks/>
          </p:cNvGrpSpPr>
          <p:nvPr/>
        </p:nvGrpSpPr>
        <p:grpSpPr bwMode="auto">
          <a:xfrm>
            <a:off x="2174935" y="4370770"/>
            <a:ext cx="323850" cy="373062"/>
            <a:chOff x="2607" y="5208"/>
            <a:chExt cx="847" cy="913"/>
          </a:xfrm>
        </p:grpSpPr>
        <p:sp>
          <p:nvSpPr>
            <p:cNvPr id="64557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58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9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18" name="Group 82"/>
          <p:cNvGrpSpPr>
            <a:grpSpLocks/>
          </p:cNvGrpSpPr>
          <p:nvPr/>
        </p:nvGrpSpPr>
        <p:grpSpPr bwMode="auto">
          <a:xfrm>
            <a:off x="3098188" y="4713709"/>
            <a:ext cx="323850" cy="371475"/>
            <a:chOff x="2607" y="5208"/>
            <a:chExt cx="847" cy="913"/>
          </a:xfrm>
        </p:grpSpPr>
        <p:sp>
          <p:nvSpPr>
            <p:cNvPr id="64554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55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6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19" name="Group 82"/>
          <p:cNvGrpSpPr>
            <a:grpSpLocks/>
          </p:cNvGrpSpPr>
          <p:nvPr/>
        </p:nvGrpSpPr>
        <p:grpSpPr bwMode="auto">
          <a:xfrm>
            <a:off x="4562394" y="5149056"/>
            <a:ext cx="323850" cy="373062"/>
            <a:chOff x="2607" y="5208"/>
            <a:chExt cx="847" cy="913"/>
          </a:xfrm>
        </p:grpSpPr>
        <p:sp>
          <p:nvSpPr>
            <p:cNvPr id="64551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52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3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aphicFrame>
        <p:nvGraphicFramePr>
          <p:cNvPr id="785" name="Group 308"/>
          <p:cNvGraphicFramePr>
            <a:graphicFrameLocks noGrp="1"/>
          </p:cNvGraphicFramePr>
          <p:nvPr/>
        </p:nvGraphicFramePr>
        <p:xfrm>
          <a:off x="4787900" y="1520825"/>
          <a:ext cx="3081338" cy="1187450"/>
        </p:xfrm>
        <a:graphic>
          <a:graphicData uri="http://schemas.openxmlformats.org/drawingml/2006/table">
            <a:tbl>
              <a:tblPr/>
              <a:tblGrid>
                <a:gridCol w="3081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7450"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случае выхода смерчей на сушу в зоне ЧС могут оказаться 265 населенных пунктов количество населения 1130199 чел. , 922 СЗО,  188 ПОО, 3192 трансформаторных подстанций, более 320 учреждений курортного комплекса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7350" marR="77350" marT="41138" marB="411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4526" name="Oval 344"/>
          <p:cNvSpPr>
            <a:spLocks noChangeArrowheads="1"/>
          </p:cNvSpPr>
          <p:nvPr/>
        </p:nvSpPr>
        <p:spPr bwMode="auto">
          <a:xfrm rot="2051285">
            <a:off x="1193173" y="3536860"/>
            <a:ext cx="3010996" cy="749592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27" name="Oval 344"/>
          <p:cNvSpPr>
            <a:spLocks noChangeArrowheads="1"/>
          </p:cNvSpPr>
          <p:nvPr/>
        </p:nvSpPr>
        <p:spPr bwMode="auto">
          <a:xfrm rot="2051285">
            <a:off x="4162857" y="5347469"/>
            <a:ext cx="3873649" cy="649746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655" name="Text Box 10"/>
          <p:cNvSpPr txBox="1">
            <a:spLocks noChangeArrowheads="1"/>
          </p:cNvSpPr>
          <p:nvPr/>
        </p:nvSpPr>
        <p:spPr bwMode="auto">
          <a:xfrm>
            <a:off x="-11113" y="-15875"/>
            <a:ext cx="9155113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КРАСНОДАРСКОГО КРАЯ</a:t>
            </a:r>
          </a:p>
        </p:txBody>
      </p:sp>
      <p:grpSp>
        <p:nvGrpSpPr>
          <p:cNvPr id="581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accent1"/>
          </a:solidFill>
        </p:grpSpPr>
        <p:sp>
          <p:nvSpPr>
            <p:cNvPr id="582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/>
            </a:p>
          </p:txBody>
        </p:sp>
        <p:sp>
          <p:nvSpPr>
            <p:cNvPr id="583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585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589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590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/>
                  <a:t>СПВР</a:t>
                </a:r>
                <a:endParaRPr lang="ru-RU" altLang="ru-RU" dirty="0"/>
              </a:p>
            </p:txBody>
          </p:sp>
        </p:grpSp>
        <p:sp>
          <p:nvSpPr>
            <p:cNvPr id="586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587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>
                  <a:latin typeface="Times New Roman" pitchFamily="18" charset="0"/>
                </a:rPr>
                <a:t>825</a:t>
              </a:r>
              <a:endParaRPr lang="ru-RU" altLang="ru-RU" sz="1200" dirty="0"/>
            </a:p>
          </p:txBody>
        </p:sp>
        <p:sp>
          <p:nvSpPr>
            <p:cNvPr id="588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4530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4548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49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50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595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4545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4546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4547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64532" name="Прямоугольник 1"/>
          <p:cNvSpPr>
            <a:spLocks noChangeArrowheads="1"/>
          </p:cNvSpPr>
          <p:nvPr/>
        </p:nvSpPr>
        <p:spPr bwMode="auto">
          <a:xfrm>
            <a:off x="2128837" y="3284984"/>
            <a:ext cx="682625" cy="2159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АНАПА</a:t>
            </a:r>
          </a:p>
        </p:txBody>
      </p:sp>
      <p:sp>
        <p:nvSpPr>
          <p:cNvPr id="64533" name="Прямоугольник 600"/>
          <p:cNvSpPr>
            <a:spLocks noChangeArrowheads="1"/>
          </p:cNvSpPr>
          <p:nvPr/>
        </p:nvSpPr>
        <p:spPr bwMode="auto">
          <a:xfrm>
            <a:off x="3014476" y="3721357"/>
            <a:ext cx="1322388" cy="2238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НОВОРОССИЙСК</a:t>
            </a:r>
          </a:p>
        </p:txBody>
      </p:sp>
      <p:sp>
        <p:nvSpPr>
          <p:cNvPr id="64534" name="Прямоугольник 601"/>
          <p:cNvSpPr>
            <a:spLocks noChangeArrowheads="1"/>
          </p:cNvSpPr>
          <p:nvPr/>
        </p:nvSpPr>
        <p:spPr bwMode="auto">
          <a:xfrm>
            <a:off x="3677405" y="4102358"/>
            <a:ext cx="1058863" cy="21431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ГЕЛЕНДЖИК</a:t>
            </a:r>
          </a:p>
        </p:txBody>
      </p:sp>
      <p:sp>
        <p:nvSpPr>
          <p:cNvPr id="64535" name="Прямоугольник 602"/>
          <p:cNvSpPr>
            <a:spLocks noChangeArrowheads="1"/>
          </p:cNvSpPr>
          <p:nvPr/>
        </p:nvSpPr>
        <p:spPr bwMode="auto">
          <a:xfrm>
            <a:off x="5802973" y="5149056"/>
            <a:ext cx="765175" cy="2540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ТУАПСЕ</a:t>
            </a:r>
          </a:p>
        </p:txBody>
      </p:sp>
      <p:sp>
        <p:nvSpPr>
          <p:cNvPr id="64536" name="Прямоугольник 604"/>
          <p:cNvSpPr>
            <a:spLocks noChangeArrowheads="1"/>
          </p:cNvSpPr>
          <p:nvPr/>
        </p:nvSpPr>
        <p:spPr bwMode="auto">
          <a:xfrm>
            <a:off x="7236296" y="6351588"/>
            <a:ext cx="657225" cy="2555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СОЧИ</a:t>
            </a:r>
          </a:p>
        </p:txBody>
      </p:sp>
      <p:grpSp>
        <p:nvGrpSpPr>
          <p:cNvPr id="64537" name="Group 82"/>
          <p:cNvGrpSpPr>
            <a:grpSpLocks/>
          </p:cNvGrpSpPr>
          <p:nvPr/>
        </p:nvGrpSpPr>
        <p:grpSpPr bwMode="auto">
          <a:xfrm>
            <a:off x="6300192" y="6420644"/>
            <a:ext cx="323850" cy="373062"/>
            <a:chOff x="2607" y="5208"/>
            <a:chExt cx="847" cy="913"/>
          </a:xfrm>
        </p:grpSpPr>
        <p:sp>
          <p:nvSpPr>
            <p:cNvPr id="64542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43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4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4538" name="Group 82"/>
          <p:cNvGrpSpPr>
            <a:grpSpLocks/>
          </p:cNvGrpSpPr>
          <p:nvPr/>
        </p:nvGrpSpPr>
        <p:grpSpPr bwMode="auto">
          <a:xfrm>
            <a:off x="5292080" y="5872280"/>
            <a:ext cx="323850" cy="373062"/>
            <a:chOff x="2607" y="5208"/>
            <a:chExt cx="847" cy="913"/>
          </a:xfrm>
        </p:grpSpPr>
        <p:sp>
          <p:nvSpPr>
            <p:cNvPr id="64539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4540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4541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5116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28840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179"/>
          <p:cNvSpPr txBox="1">
            <a:spLocks noChangeArrowheads="1"/>
          </p:cNvSpPr>
          <p:nvPr/>
        </p:nvSpPr>
        <p:spPr bwMode="auto">
          <a:xfrm>
            <a:off x="6875463" y="6016625"/>
            <a:ext cx="2222500" cy="790575"/>
          </a:xfrm>
          <a:prstGeom prst="rect">
            <a:avLst/>
          </a:prstGeom>
          <a:solidFill>
            <a:srgbClr val="FFFF0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lIns="25694" tIns="25694" rIns="25694" bIns="2569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0225" indent="-20320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15975" indent="-163513" defTabSz="91281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43000" indent="-163513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470025" indent="-1635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9272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844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8416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988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В зону ЧС могут попасть могут  попасть: 51 населенный пункт, количество населения 156728 чел. , 142СЗО,  7 ПОО, 586.ТП.</a:t>
            </a:r>
          </a:p>
        </p:txBody>
      </p:sp>
      <p:grpSp>
        <p:nvGrpSpPr>
          <p:cNvPr id="65540" name="Group 82"/>
          <p:cNvGrpSpPr>
            <a:grpSpLocks/>
          </p:cNvGrpSpPr>
          <p:nvPr/>
        </p:nvGrpSpPr>
        <p:grpSpPr bwMode="auto">
          <a:xfrm>
            <a:off x="3484137" y="3438927"/>
            <a:ext cx="384175" cy="414337"/>
            <a:chOff x="2607" y="5208"/>
            <a:chExt cx="847" cy="913"/>
          </a:xfrm>
        </p:grpSpPr>
        <p:sp>
          <p:nvSpPr>
            <p:cNvPr id="65561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5562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63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5541" name="Group 82"/>
          <p:cNvGrpSpPr>
            <a:grpSpLocks/>
          </p:cNvGrpSpPr>
          <p:nvPr/>
        </p:nvGrpSpPr>
        <p:grpSpPr bwMode="auto">
          <a:xfrm>
            <a:off x="4357191" y="5448720"/>
            <a:ext cx="384175" cy="414338"/>
            <a:chOff x="2607" y="5208"/>
            <a:chExt cx="847" cy="913"/>
          </a:xfrm>
        </p:grpSpPr>
        <p:sp>
          <p:nvSpPr>
            <p:cNvPr id="65558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5559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60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145" name="Text Box 10"/>
          <p:cNvSpPr txBox="1">
            <a:spLocks noChangeArrowheads="1"/>
          </p:cNvSpPr>
          <p:nvPr/>
        </p:nvSpPr>
        <p:spPr bwMode="auto">
          <a:xfrm>
            <a:off x="-11113" y="-15875"/>
            <a:ext cx="9155113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МО Г. АНАПА, КРАСНОДАРСКОГО КРАЯ</a:t>
            </a:r>
          </a:p>
        </p:txBody>
      </p:sp>
      <p:grpSp>
        <p:nvGrpSpPr>
          <p:cNvPr id="65543" name="Group 82"/>
          <p:cNvGrpSpPr>
            <a:grpSpLocks/>
          </p:cNvGrpSpPr>
          <p:nvPr/>
        </p:nvGrpSpPr>
        <p:grpSpPr bwMode="auto">
          <a:xfrm>
            <a:off x="4067944" y="4509120"/>
            <a:ext cx="384175" cy="414338"/>
            <a:chOff x="2607" y="5208"/>
            <a:chExt cx="847" cy="913"/>
          </a:xfrm>
        </p:grpSpPr>
        <p:sp>
          <p:nvSpPr>
            <p:cNvPr id="65555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5556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57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65544" name="Прямоугольник 151"/>
          <p:cNvSpPr>
            <a:spLocks noChangeArrowheads="1"/>
          </p:cNvSpPr>
          <p:nvPr/>
        </p:nvSpPr>
        <p:spPr bwMode="auto">
          <a:xfrm>
            <a:off x="5670847" y="3330977"/>
            <a:ext cx="682625" cy="2159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АНАПА</a:t>
            </a:r>
          </a:p>
        </p:txBody>
      </p:sp>
      <p:grpSp>
        <p:nvGrpSpPr>
          <p:cNvPr id="36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accent1"/>
          </a:solidFill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/>
            </a:p>
          </p:txBody>
        </p:sp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40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44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45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/>
                  <a:t>СПВР</a:t>
                </a:r>
                <a:endParaRPr lang="ru-RU" altLang="ru-RU" dirty="0"/>
              </a:p>
            </p:txBody>
          </p:sp>
        </p:grpSp>
        <p:sp>
          <p:nvSpPr>
            <p:cNvPr id="41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42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>
                  <a:latin typeface="Times New Roman" pitchFamily="18" charset="0"/>
                </a:rPr>
                <a:t>825</a:t>
              </a:r>
              <a:endParaRPr lang="ru-RU" altLang="ru-RU" sz="1200" dirty="0"/>
            </a:p>
          </p:txBody>
        </p:sp>
        <p:sp>
          <p:nvSpPr>
            <p:cNvPr id="43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5546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5552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5553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5554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50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5549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5550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5551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65548" name="Oval 344"/>
          <p:cNvSpPr>
            <a:spLocks noChangeArrowheads="1"/>
          </p:cNvSpPr>
          <p:nvPr/>
        </p:nvSpPr>
        <p:spPr bwMode="auto">
          <a:xfrm rot="3807546">
            <a:off x="2991580" y="4054676"/>
            <a:ext cx="3705225" cy="760442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4758"/>
            <a:ext cx="9144000" cy="621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12"/>
          <p:cNvSpPr txBox="1">
            <a:spLocks noChangeArrowheads="1"/>
          </p:cNvSpPr>
          <p:nvPr/>
        </p:nvSpPr>
        <p:spPr bwMode="auto">
          <a:xfrm>
            <a:off x="0" y="0"/>
            <a:ext cx="9144000" cy="724758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ФОРМИРОВАНИЕ СМЕРЧЕЙ НА ТЕРРИТОРИИ МО г. НОВОРОССИЙСК КРАСНОДАРСКОГО КРАЯ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99792" y="3117295"/>
            <a:ext cx="1137752" cy="26435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prstClr val="white"/>
                </a:solidFill>
              </a:rPr>
              <a:t>Новороссийск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99504" y="5477539"/>
            <a:ext cx="2528280" cy="1263829"/>
            <a:chOff x="6428209" y="4993020"/>
            <a:chExt cx="2608288" cy="707551"/>
          </a:xfrm>
        </p:grpSpPr>
        <p:sp>
          <p:nvSpPr>
            <p:cNvPr id="20" name="Text Box 830"/>
            <p:cNvSpPr txBox="1">
              <a:spLocks noChangeArrowheads="1"/>
            </p:cNvSpPr>
            <p:nvPr/>
          </p:nvSpPr>
          <p:spPr bwMode="auto">
            <a:xfrm>
              <a:off x="6428209" y="5235012"/>
              <a:ext cx="2608287" cy="46555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854933"/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Населенных пунктов – </a:t>
              </a:r>
              <a:r>
                <a:rPr lang="en-US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шт</a:t>
              </a:r>
              <a:r>
                <a:rPr lang="en-US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endPara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854933"/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количество домов – </a:t>
              </a:r>
              <a:r>
                <a:rPr lang="en-US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47 931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шт., </a:t>
              </a:r>
              <a:endPara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854933"/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население </a:t>
              </a:r>
              <a:r>
                <a:rPr lang="en-US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246 266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человека, </a:t>
              </a:r>
            </a:p>
            <a:p>
              <a:pPr algn="just" defTabSz="854933"/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СЗО - 63, </a:t>
              </a:r>
            </a:p>
            <a:p>
              <a:pPr algn="just" defTabSz="854933"/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ПОО </a:t>
              </a:r>
              <a:r>
                <a:rPr lang="en-US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ru-RU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37.</a:t>
              </a:r>
            </a:p>
          </p:txBody>
        </p:sp>
        <p:sp>
          <p:nvSpPr>
            <p:cNvPr id="21" name="Rectangle 84"/>
            <p:cNvSpPr>
              <a:spLocks noChangeArrowheads="1"/>
            </p:cNvSpPr>
            <p:nvPr/>
          </p:nvSpPr>
          <p:spPr bwMode="auto">
            <a:xfrm>
              <a:off x="6428209" y="4993020"/>
              <a:ext cx="2608288" cy="246198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Справочная информация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51" y="769921"/>
            <a:ext cx="3509561" cy="207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7054055" y="795211"/>
            <a:ext cx="830313" cy="138499"/>
          </a:xfrm>
          <a:prstGeom prst="rect">
            <a:avLst/>
          </a:prstGeom>
          <a:solidFill>
            <a:schemeClr val="accent6">
              <a:alpha val="81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900" dirty="0">
                <a:solidFill>
                  <a:prstClr val="black"/>
                </a:solidFill>
              </a:rPr>
              <a:t>Карта высот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62420"/>
            <a:ext cx="2200275" cy="1778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30"/>
          <p:cNvSpPr txBox="1">
            <a:spLocks noChangeArrowheads="1"/>
          </p:cNvSpPr>
          <p:nvPr/>
        </p:nvSpPr>
        <p:spPr bwMode="auto">
          <a:xfrm>
            <a:off x="107504" y="4149080"/>
            <a:ext cx="2528279" cy="83158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541" tIns="30770" rIns="61541" bIns="30770">
            <a:spAutoFit/>
          </a:bodyPr>
          <a:lstStyle>
            <a:lvl1pPr defTabSz="615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854933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Всего судов: 192 в порту- 124, под груз. операциями - 40</a:t>
            </a:r>
          </a:p>
          <a:p>
            <a:pPr algn="just" defTabSz="854933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АСГ: ППС «Км. Василенко», «А. Ткачёв», «А. </a:t>
            </a:r>
            <a:r>
              <a:rPr lang="ru-RU" sz="1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Веретехин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Хайтек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75-1», «НМС-1» - готовность -30мин.</a:t>
            </a:r>
          </a:p>
        </p:txBody>
      </p:sp>
    </p:spTree>
    <p:extLst>
      <p:ext uri="{BB962C8B-B14F-4D97-AF65-F5344CB8AC3E}">
        <p14:creationId xmlns:p14="http://schemas.microsoft.com/office/powerpoint/2010/main" val="1395552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" y="647117"/>
            <a:ext cx="9143261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bg1"/>
          </a:solidFill>
        </p:grpSpPr>
        <p:sp>
          <p:nvSpPr>
            <p:cNvPr id="65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/>
            </a:p>
          </p:txBody>
        </p:sp>
        <p:sp>
          <p:nvSpPr>
            <p:cNvPr id="66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68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72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73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/>
                  <a:t>СПВР</a:t>
                </a:r>
                <a:endParaRPr lang="ru-RU" altLang="ru-RU" dirty="0"/>
              </a:p>
            </p:txBody>
          </p:sp>
        </p:grpSp>
        <p:sp>
          <p:nvSpPr>
            <p:cNvPr id="69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70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>
                  <a:latin typeface="Times New Roman" pitchFamily="18" charset="0"/>
                </a:rPr>
                <a:t>825</a:t>
              </a:r>
              <a:endParaRPr lang="ru-RU" altLang="ru-RU" sz="1200" dirty="0"/>
            </a:p>
          </p:txBody>
        </p:sp>
        <p:sp>
          <p:nvSpPr>
            <p:cNvPr id="71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7588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7609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7610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11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78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7606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7607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7608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83" name="Text Box 10"/>
          <p:cNvSpPr txBox="1">
            <a:spLocks noChangeArrowheads="1"/>
          </p:cNvSpPr>
          <p:nvPr/>
        </p:nvSpPr>
        <p:spPr bwMode="auto">
          <a:xfrm>
            <a:off x="0" y="-26988"/>
            <a:ext cx="9144000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МО Г. ГЕЛЕНДЖИК, КРАСНОДАРСКОГО КРАЯ</a:t>
            </a:r>
          </a:p>
        </p:txBody>
      </p:sp>
      <p:grpSp>
        <p:nvGrpSpPr>
          <p:cNvPr id="67591" name="Group 82"/>
          <p:cNvGrpSpPr>
            <a:grpSpLocks/>
          </p:cNvGrpSpPr>
          <p:nvPr/>
        </p:nvGrpSpPr>
        <p:grpSpPr bwMode="auto">
          <a:xfrm>
            <a:off x="1475656" y="3689633"/>
            <a:ext cx="384175" cy="414338"/>
            <a:chOff x="2607" y="5208"/>
            <a:chExt cx="847" cy="913"/>
          </a:xfrm>
        </p:grpSpPr>
        <p:sp>
          <p:nvSpPr>
            <p:cNvPr id="67603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7604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05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7592" name="Group 82"/>
          <p:cNvGrpSpPr>
            <a:grpSpLocks/>
          </p:cNvGrpSpPr>
          <p:nvPr/>
        </p:nvGrpSpPr>
        <p:grpSpPr bwMode="auto">
          <a:xfrm>
            <a:off x="2123728" y="4382814"/>
            <a:ext cx="384175" cy="414338"/>
            <a:chOff x="2607" y="5208"/>
            <a:chExt cx="847" cy="913"/>
          </a:xfrm>
        </p:grpSpPr>
        <p:sp>
          <p:nvSpPr>
            <p:cNvPr id="67600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7601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602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7593" name="Group 82"/>
          <p:cNvGrpSpPr>
            <a:grpSpLocks/>
          </p:cNvGrpSpPr>
          <p:nvPr/>
        </p:nvGrpSpPr>
        <p:grpSpPr bwMode="auto">
          <a:xfrm>
            <a:off x="371401" y="2420888"/>
            <a:ext cx="384175" cy="414338"/>
            <a:chOff x="2607" y="5208"/>
            <a:chExt cx="847" cy="913"/>
          </a:xfrm>
        </p:grpSpPr>
        <p:sp>
          <p:nvSpPr>
            <p:cNvPr id="67597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7598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7599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67594" name="Прямоугольник 95"/>
          <p:cNvSpPr>
            <a:spLocks noChangeArrowheads="1"/>
          </p:cNvSpPr>
          <p:nvPr/>
        </p:nvSpPr>
        <p:spPr bwMode="auto">
          <a:xfrm>
            <a:off x="4025900" y="3033713"/>
            <a:ext cx="1050925" cy="2254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1363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1413" indent="-228600" defTabSz="14747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8613" indent="-228600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ГЕЛЕНДЖИК</a:t>
            </a:r>
          </a:p>
        </p:txBody>
      </p:sp>
      <p:sp>
        <p:nvSpPr>
          <p:cNvPr id="67595" name="Text Box 179"/>
          <p:cNvSpPr txBox="1">
            <a:spLocks noChangeArrowheads="1"/>
          </p:cNvSpPr>
          <p:nvPr/>
        </p:nvSpPr>
        <p:spPr bwMode="auto">
          <a:xfrm>
            <a:off x="6875463" y="6021388"/>
            <a:ext cx="2222500" cy="790575"/>
          </a:xfrm>
          <a:prstGeom prst="rect">
            <a:avLst/>
          </a:prstGeom>
          <a:solidFill>
            <a:srgbClr val="FFFF0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lIns="25694" tIns="25694" rIns="25694" bIns="2569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30225" indent="-20320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815975" indent="-163513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143000" indent="-163513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470025" indent="-1635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9272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3844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8416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2988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В зону ЧС могут попасть могут  попасть: 21 населенный пункт, количество населения 103523 чел. , 154СЗО,  7 ПОО, 376.ТП.</a:t>
            </a:r>
          </a:p>
        </p:txBody>
      </p:sp>
      <p:sp>
        <p:nvSpPr>
          <p:cNvPr id="67596" name="Oval 344"/>
          <p:cNvSpPr>
            <a:spLocks noChangeArrowheads="1"/>
          </p:cNvSpPr>
          <p:nvPr/>
        </p:nvSpPr>
        <p:spPr bwMode="auto">
          <a:xfrm rot="2754019">
            <a:off x="100981" y="3260977"/>
            <a:ext cx="3745656" cy="565210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6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752"/>
            <a:ext cx="9144000" cy="628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3" name="Group 82"/>
          <p:cNvGrpSpPr>
            <a:grpSpLocks/>
          </p:cNvGrpSpPr>
          <p:nvPr/>
        </p:nvGrpSpPr>
        <p:grpSpPr bwMode="auto">
          <a:xfrm>
            <a:off x="4572000" y="6439506"/>
            <a:ext cx="384175" cy="414338"/>
            <a:chOff x="2607" y="5208"/>
            <a:chExt cx="847" cy="913"/>
          </a:xfrm>
        </p:grpSpPr>
        <p:sp>
          <p:nvSpPr>
            <p:cNvPr id="66585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6586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87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6564" name="Group 82"/>
          <p:cNvGrpSpPr>
            <a:grpSpLocks/>
          </p:cNvGrpSpPr>
          <p:nvPr/>
        </p:nvGrpSpPr>
        <p:grpSpPr bwMode="auto">
          <a:xfrm>
            <a:off x="5541508" y="5743996"/>
            <a:ext cx="384175" cy="414337"/>
            <a:chOff x="2607" y="5208"/>
            <a:chExt cx="847" cy="913"/>
          </a:xfrm>
        </p:grpSpPr>
        <p:sp>
          <p:nvSpPr>
            <p:cNvPr id="66582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6583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84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6565" name="Group 82"/>
          <p:cNvGrpSpPr>
            <a:grpSpLocks/>
          </p:cNvGrpSpPr>
          <p:nvPr/>
        </p:nvGrpSpPr>
        <p:grpSpPr bwMode="auto">
          <a:xfrm>
            <a:off x="3042292" y="6275711"/>
            <a:ext cx="384175" cy="414337"/>
            <a:chOff x="2607" y="5208"/>
            <a:chExt cx="847" cy="913"/>
          </a:xfrm>
        </p:grpSpPr>
        <p:sp>
          <p:nvSpPr>
            <p:cNvPr id="66579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6580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81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160" name="Text Box 10"/>
          <p:cNvSpPr txBox="1">
            <a:spLocks noChangeArrowheads="1"/>
          </p:cNvSpPr>
          <p:nvPr/>
        </p:nvSpPr>
        <p:spPr bwMode="auto">
          <a:xfrm>
            <a:off x="0" y="-26988"/>
            <a:ext cx="9144000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МО Г. НОВОРОССИЙСК, КРАСНОДАРСКОГО КРАЯ</a:t>
            </a:r>
          </a:p>
        </p:txBody>
      </p:sp>
      <p:sp>
        <p:nvSpPr>
          <p:cNvPr id="66567" name="Прямоугольник 160"/>
          <p:cNvSpPr>
            <a:spLocks noChangeArrowheads="1"/>
          </p:cNvSpPr>
          <p:nvPr/>
        </p:nvSpPr>
        <p:spPr bwMode="auto">
          <a:xfrm>
            <a:off x="4192588" y="3511550"/>
            <a:ext cx="1328737" cy="2254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9775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 defTabSz="147478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7025" indent="-225425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2638" indent="-225425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098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670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42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1438" indent="-225425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НОВОРОССИЙСК</a:t>
            </a:r>
          </a:p>
        </p:txBody>
      </p:sp>
      <p:grpSp>
        <p:nvGrpSpPr>
          <p:cNvPr id="36" name="Group 139"/>
          <p:cNvGrpSpPr>
            <a:grpSpLocks/>
          </p:cNvGrpSpPr>
          <p:nvPr/>
        </p:nvGrpSpPr>
        <p:grpSpPr bwMode="auto">
          <a:xfrm>
            <a:off x="35496" y="5013176"/>
            <a:ext cx="1835830" cy="1731962"/>
            <a:chOff x="0" y="2434"/>
            <a:chExt cx="1619" cy="1527"/>
          </a:xfrm>
          <a:solidFill>
            <a:schemeClr val="accent1"/>
          </a:solidFill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/>
            </a:p>
          </p:txBody>
        </p:sp>
        <p:sp>
          <p:nvSpPr>
            <p:cNvPr id="38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40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44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45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/>
                  <a:t>СПВР</a:t>
                </a:r>
                <a:endParaRPr lang="ru-RU" altLang="ru-RU" dirty="0"/>
              </a:p>
            </p:txBody>
          </p:sp>
        </p:grpSp>
        <p:sp>
          <p:nvSpPr>
            <p:cNvPr id="41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42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>
                  <a:latin typeface="Times New Roman" pitchFamily="18" charset="0"/>
                </a:rPr>
                <a:t>825</a:t>
              </a:r>
              <a:endParaRPr lang="ru-RU" altLang="ru-RU" sz="1200" dirty="0"/>
            </a:p>
          </p:txBody>
        </p:sp>
        <p:sp>
          <p:nvSpPr>
            <p:cNvPr id="43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6569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6576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6577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6578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50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6573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6574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6575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66571" name="Text Box 179"/>
          <p:cNvSpPr txBox="1">
            <a:spLocks noChangeArrowheads="1"/>
          </p:cNvSpPr>
          <p:nvPr/>
        </p:nvSpPr>
        <p:spPr bwMode="auto">
          <a:xfrm>
            <a:off x="6886575" y="6021388"/>
            <a:ext cx="2222500" cy="790575"/>
          </a:xfrm>
          <a:prstGeom prst="rect">
            <a:avLst/>
          </a:prstGeom>
          <a:solidFill>
            <a:srgbClr val="FFFF0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lIns="25694" tIns="25694" rIns="25694" bIns="2569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0225" indent="-20320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15975" indent="-163513" defTabSz="91281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143000" indent="-163513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470025" indent="-1635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9272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3844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8416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2988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В зону ЧС могут попасть могут  попасть: 25 населенных пунктов, количество населения 246266 чел. , 2СЗО,  37 ПОО, 534.ТП.</a:t>
            </a:r>
          </a:p>
        </p:txBody>
      </p:sp>
      <p:sp>
        <p:nvSpPr>
          <p:cNvPr id="66572" name="Oval 344"/>
          <p:cNvSpPr>
            <a:spLocks noChangeArrowheads="1"/>
          </p:cNvSpPr>
          <p:nvPr/>
        </p:nvSpPr>
        <p:spPr bwMode="auto">
          <a:xfrm rot="-210422">
            <a:off x="2507444" y="5783446"/>
            <a:ext cx="4022725" cy="897243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3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" y="620688"/>
            <a:ext cx="9144000" cy="622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2378075"/>
            <a:ext cx="131763" cy="3429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50" tIns="32625" rIns="65250" bIns="32625" anchor="ctr">
            <a:spAutoFit/>
          </a:bodyPr>
          <a:lstStyle/>
          <a:p>
            <a:pPr defTabSz="651852">
              <a:defRPr/>
            </a:pPr>
            <a:endParaRPr lang="ru-RU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69636" name="Group 82"/>
          <p:cNvGrpSpPr>
            <a:grpSpLocks/>
          </p:cNvGrpSpPr>
          <p:nvPr/>
        </p:nvGrpSpPr>
        <p:grpSpPr bwMode="auto">
          <a:xfrm rot="21056874">
            <a:off x="1586941" y="3923124"/>
            <a:ext cx="384175" cy="414338"/>
            <a:chOff x="2607" y="5208"/>
            <a:chExt cx="847" cy="913"/>
          </a:xfrm>
        </p:grpSpPr>
        <p:sp>
          <p:nvSpPr>
            <p:cNvPr id="18803" name="Freeform 83"/>
            <p:cNvSpPr>
              <a:spLocks/>
            </p:cNvSpPr>
            <p:nvPr/>
          </p:nvSpPr>
          <p:spPr bwMode="auto">
            <a:xfrm>
              <a:off x="2607" y="5208"/>
              <a:ext cx="753" cy="728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8804" name="Line 84"/>
            <p:cNvSpPr>
              <a:spLocks noChangeShapeType="1"/>
            </p:cNvSpPr>
            <p:nvPr/>
          </p:nvSpPr>
          <p:spPr bwMode="auto">
            <a:xfrm rot="313848" flipH="1">
              <a:off x="3167" y="5768"/>
              <a:ext cx="287" cy="287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8805" name="Arc 85"/>
            <p:cNvSpPr>
              <a:spLocks/>
            </p:cNvSpPr>
            <p:nvPr/>
          </p:nvSpPr>
          <p:spPr bwMode="auto">
            <a:xfrm>
              <a:off x="3076" y="6006"/>
              <a:ext cx="116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69637" name="Group 87"/>
          <p:cNvGrpSpPr>
            <a:grpSpLocks/>
          </p:cNvGrpSpPr>
          <p:nvPr/>
        </p:nvGrpSpPr>
        <p:grpSpPr bwMode="auto">
          <a:xfrm rot="21056874">
            <a:off x="3737982" y="5760908"/>
            <a:ext cx="384175" cy="412750"/>
            <a:chOff x="2607" y="5208"/>
            <a:chExt cx="847" cy="913"/>
          </a:xfrm>
        </p:grpSpPr>
        <p:sp>
          <p:nvSpPr>
            <p:cNvPr id="18800" name="Freeform 88"/>
            <p:cNvSpPr>
              <a:spLocks/>
            </p:cNvSpPr>
            <p:nvPr/>
          </p:nvSpPr>
          <p:spPr bwMode="auto">
            <a:xfrm>
              <a:off x="2607" y="5208"/>
              <a:ext cx="753" cy="73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8801" name="Line 89"/>
            <p:cNvSpPr>
              <a:spLocks noChangeShapeType="1"/>
            </p:cNvSpPr>
            <p:nvPr/>
          </p:nvSpPr>
          <p:spPr bwMode="auto">
            <a:xfrm rot="313848" flipH="1">
              <a:off x="3167" y="5770"/>
              <a:ext cx="287" cy="28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8802" name="Arc 90"/>
            <p:cNvSpPr>
              <a:spLocks/>
            </p:cNvSpPr>
            <p:nvPr/>
          </p:nvSpPr>
          <p:spPr bwMode="auto">
            <a:xfrm>
              <a:off x="3076" y="6005"/>
              <a:ext cx="116" cy="1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grpSp>
        <p:nvGrpSpPr>
          <p:cNvPr id="342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bg1"/>
          </a:solidFill>
        </p:grpSpPr>
        <p:sp>
          <p:nvSpPr>
            <p:cNvPr id="343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/>
            </a:p>
          </p:txBody>
        </p:sp>
        <p:sp>
          <p:nvSpPr>
            <p:cNvPr id="344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5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346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350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351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/>
                  <a:t>СПВР</a:t>
                </a:r>
                <a:endParaRPr lang="ru-RU" altLang="ru-RU" dirty="0"/>
              </a:p>
            </p:txBody>
          </p:sp>
        </p:grpSp>
        <p:sp>
          <p:nvSpPr>
            <p:cNvPr id="347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348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>
                  <a:latin typeface="Times New Roman" pitchFamily="18" charset="0"/>
                </a:rPr>
                <a:t>825</a:t>
              </a:r>
              <a:endParaRPr lang="ru-RU" altLang="ru-RU" sz="1200" dirty="0"/>
            </a:p>
          </p:txBody>
        </p:sp>
        <p:sp>
          <p:nvSpPr>
            <p:cNvPr id="349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9639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9652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9653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654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356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9649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9650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9651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361" name="Text Box 10"/>
          <p:cNvSpPr txBox="1">
            <a:spLocks noChangeArrowheads="1"/>
          </p:cNvSpPr>
          <p:nvPr/>
        </p:nvSpPr>
        <p:spPr bwMode="auto">
          <a:xfrm>
            <a:off x="0" y="-26988"/>
            <a:ext cx="9144000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МО г. ТУАПСЕ, КРАСНОДАРСКОГО КРАЯ</a:t>
            </a:r>
          </a:p>
        </p:txBody>
      </p:sp>
      <p:grpSp>
        <p:nvGrpSpPr>
          <p:cNvPr id="69642" name="Group 87"/>
          <p:cNvGrpSpPr>
            <a:grpSpLocks/>
          </p:cNvGrpSpPr>
          <p:nvPr/>
        </p:nvGrpSpPr>
        <p:grpSpPr bwMode="auto">
          <a:xfrm rot="21056874">
            <a:off x="2573571" y="4961686"/>
            <a:ext cx="384175" cy="412750"/>
            <a:chOff x="2607" y="5208"/>
            <a:chExt cx="847" cy="913"/>
          </a:xfrm>
        </p:grpSpPr>
        <p:sp>
          <p:nvSpPr>
            <p:cNvPr id="364" name="Freeform 88"/>
            <p:cNvSpPr>
              <a:spLocks/>
            </p:cNvSpPr>
            <p:nvPr/>
          </p:nvSpPr>
          <p:spPr bwMode="auto">
            <a:xfrm>
              <a:off x="2607" y="5208"/>
              <a:ext cx="752" cy="730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65" name="Line 89"/>
            <p:cNvSpPr>
              <a:spLocks noChangeShapeType="1"/>
            </p:cNvSpPr>
            <p:nvPr/>
          </p:nvSpPr>
          <p:spPr bwMode="auto">
            <a:xfrm rot="313848" flipH="1">
              <a:off x="3167" y="5770"/>
              <a:ext cx="287" cy="28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366" name="Arc 90"/>
            <p:cNvSpPr>
              <a:spLocks/>
            </p:cNvSpPr>
            <p:nvPr/>
          </p:nvSpPr>
          <p:spPr bwMode="auto">
            <a:xfrm>
              <a:off x="3076" y="6005"/>
              <a:ext cx="115" cy="1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pPr defTabSz="653064">
                <a:defRPr/>
              </a:pPr>
              <a:endParaRPr lang="ru-RU">
                <a:solidFill>
                  <a:srgbClr val="000000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69643" name="Прямоугольник 366"/>
          <p:cNvSpPr>
            <a:spLocks noChangeArrowheads="1"/>
          </p:cNvSpPr>
          <p:nvPr/>
        </p:nvSpPr>
        <p:spPr bwMode="auto">
          <a:xfrm>
            <a:off x="3708400" y="2879725"/>
            <a:ext cx="792163" cy="2555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1363" indent="-282575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1413" indent="-228600" defTabSz="14747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8613" indent="-228600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1050" indent="-222250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08250" indent="-22225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65450" indent="-22225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2650" indent="-22225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79850" indent="-222250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ТУАПСЕ</a:t>
            </a:r>
          </a:p>
        </p:txBody>
      </p:sp>
      <p:sp>
        <p:nvSpPr>
          <p:cNvPr id="69644" name="Text Box 179"/>
          <p:cNvSpPr txBox="1">
            <a:spLocks noChangeArrowheads="1"/>
          </p:cNvSpPr>
          <p:nvPr/>
        </p:nvSpPr>
        <p:spPr bwMode="auto">
          <a:xfrm>
            <a:off x="6875463" y="6016625"/>
            <a:ext cx="2222500" cy="790575"/>
          </a:xfrm>
          <a:prstGeom prst="rect">
            <a:avLst/>
          </a:prstGeom>
          <a:solidFill>
            <a:srgbClr val="FFFF0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lIns="25694" tIns="25694" rIns="25694" bIns="2569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30225" indent="-20320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815975" indent="-163513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143000" indent="-163513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470025" indent="-1635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9272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3844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8416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2988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В зону ЧС могут попасть могут  попасть: 64 населенных пункта, количество населения 125876 чел. , 160СЗО,  19 ПОО, 360.ТП</a:t>
            </a:r>
            <a:r>
              <a:rPr lang="ru-RU" altLang="ru-RU" sz="1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9645" name="Oval 344"/>
          <p:cNvSpPr>
            <a:spLocks noChangeArrowheads="1"/>
          </p:cNvSpPr>
          <p:nvPr/>
        </p:nvSpPr>
        <p:spPr bwMode="auto">
          <a:xfrm rot="2246354">
            <a:off x="1105135" y="4032205"/>
            <a:ext cx="4357687" cy="968375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2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40"/>
            <a:ext cx="9132749" cy="627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9" name="Group 139"/>
          <p:cNvGrpSpPr>
            <a:grpSpLocks/>
          </p:cNvGrpSpPr>
          <p:nvPr/>
        </p:nvGrpSpPr>
        <p:grpSpPr bwMode="auto">
          <a:xfrm>
            <a:off x="35496" y="5085184"/>
            <a:ext cx="1835830" cy="1731962"/>
            <a:chOff x="0" y="2434"/>
            <a:chExt cx="1619" cy="1527"/>
          </a:xfrm>
          <a:solidFill>
            <a:schemeClr val="bg1"/>
          </a:solidFill>
        </p:grpSpPr>
        <p:sp>
          <p:nvSpPr>
            <p:cNvPr id="150" name="Rectangle 36"/>
            <p:cNvSpPr>
              <a:spLocks noChangeArrowheads="1"/>
            </p:cNvSpPr>
            <p:nvPr/>
          </p:nvSpPr>
          <p:spPr bwMode="auto">
            <a:xfrm>
              <a:off x="0" y="2434"/>
              <a:ext cx="1619" cy="15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5286" tIns="32643" rIns="65286" bIns="32643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/>
            </a:p>
          </p:txBody>
        </p:sp>
        <p:sp>
          <p:nvSpPr>
            <p:cNvPr id="151" name="Text Box 37"/>
            <p:cNvSpPr txBox="1">
              <a:spLocks noChangeArrowheads="1"/>
            </p:cNvSpPr>
            <p:nvPr/>
          </p:nvSpPr>
          <p:spPr bwMode="auto">
            <a:xfrm>
              <a:off x="0" y="2434"/>
              <a:ext cx="1619" cy="1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5706" tIns="25706" rIns="25706" bIns="25706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defTabSz="9128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105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  <a:endPara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Text Box 965"/>
            <p:cNvSpPr txBox="1">
              <a:spLocks noChangeArrowheads="1"/>
            </p:cNvSpPr>
            <p:nvPr/>
          </p:nvSpPr>
          <p:spPr bwMode="auto">
            <a:xfrm>
              <a:off x="421" y="2779"/>
              <a:ext cx="1198" cy="29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6155" tIns="28079" rIns="56155" bIns="2807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Смерч, направления его движения </a:t>
              </a:r>
            </a:p>
          </p:txBody>
        </p:sp>
        <p:grpSp>
          <p:nvGrpSpPr>
            <p:cNvPr id="153" name="Group 69"/>
            <p:cNvGrpSpPr>
              <a:grpSpLocks/>
            </p:cNvGrpSpPr>
            <p:nvPr/>
          </p:nvGrpSpPr>
          <p:grpSpPr bwMode="auto">
            <a:xfrm>
              <a:off x="31" y="3212"/>
              <a:ext cx="334" cy="141"/>
              <a:chOff x="3433" y="3431"/>
              <a:chExt cx="334" cy="141"/>
            </a:xfrm>
            <a:grpFill/>
          </p:grpSpPr>
          <p:sp>
            <p:nvSpPr>
              <p:cNvPr id="157" name="Rectangle 70"/>
              <p:cNvSpPr>
                <a:spLocks noChangeArrowheads="1"/>
              </p:cNvSpPr>
              <p:nvPr/>
            </p:nvSpPr>
            <p:spPr bwMode="auto">
              <a:xfrm>
                <a:off x="3433" y="3431"/>
                <a:ext cx="334" cy="141"/>
              </a:xfrm>
              <a:prstGeom prst="rect">
                <a:avLst/>
              </a:prstGeom>
              <a:grpFill/>
              <a:ln w="25400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 lIns="65136" tIns="32565" rIns="65136" bIns="32565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/>
              </a:p>
            </p:txBody>
          </p:sp>
          <p:sp>
            <p:nvSpPr>
              <p:cNvPr id="158" name="Rectangle 74"/>
              <p:cNvSpPr>
                <a:spLocks noChangeArrowheads="1"/>
              </p:cNvSpPr>
              <p:nvPr/>
            </p:nvSpPr>
            <p:spPr bwMode="auto">
              <a:xfrm>
                <a:off x="3475" y="3453"/>
                <a:ext cx="243" cy="11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" tIns="9047" rIns="9047" bIns="9047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530225" indent="-2032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81597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143000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1470025" indent="-16351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19272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3844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28416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298825" indent="-163513" defTabSz="9112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ru-RU" altLang="ru-RU" sz="600" b="1" dirty="0"/>
                  <a:t>СПВР</a:t>
                </a:r>
                <a:endParaRPr lang="ru-RU" altLang="ru-RU" dirty="0"/>
              </a:p>
            </p:txBody>
          </p:sp>
        </p:grpSp>
        <p:sp>
          <p:nvSpPr>
            <p:cNvPr id="154" name="Rectangle 170"/>
            <p:cNvSpPr>
              <a:spLocks noChangeArrowheads="1"/>
            </p:cNvSpPr>
            <p:nvPr/>
          </p:nvSpPr>
          <p:spPr bwMode="auto">
            <a:xfrm>
              <a:off x="430" y="3160"/>
              <a:ext cx="1189" cy="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Стационарный пункт</a:t>
              </a:r>
            </a:p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временного размещения</a:t>
              </a:r>
            </a:p>
          </p:txBody>
        </p:sp>
        <p:sp>
          <p:nvSpPr>
            <p:cNvPr id="155" name="Rectangle 171"/>
            <p:cNvSpPr>
              <a:spLocks noChangeArrowheads="1"/>
            </p:cNvSpPr>
            <p:nvPr/>
          </p:nvSpPr>
          <p:spPr bwMode="auto">
            <a:xfrm>
              <a:off x="68" y="3604"/>
              <a:ext cx="281" cy="1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40465" tIns="20232" rIns="40465" bIns="20232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600" u="sng" dirty="0">
                  <a:latin typeface="Times New Roman" pitchFamily="18" charset="0"/>
                </a:rPr>
                <a:t>ГБ №1</a:t>
              </a:r>
            </a:p>
            <a:p>
              <a:pPr algn="ctr" eaLnBrk="1" hangingPunct="1">
                <a:defRPr/>
              </a:pPr>
              <a:r>
                <a:rPr lang="ru-RU" altLang="ru-RU" sz="600" dirty="0">
                  <a:latin typeface="Times New Roman" pitchFamily="18" charset="0"/>
                </a:rPr>
                <a:t>825</a:t>
              </a:r>
              <a:endParaRPr lang="ru-RU" altLang="ru-RU" sz="1200" dirty="0"/>
            </a:p>
          </p:txBody>
        </p:sp>
        <p:sp>
          <p:nvSpPr>
            <p:cNvPr id="156" name="Rectangle 176"/>
            <p:cNvSpPr>
              <a:spLocks noChangeArrowheads="1"/>
            </p:cNvSpPr>
            <p:nvPr/>
          </p:nvSpPr>
          <p:spPr bwMode="auto">
            <a:xfrm>
              <a:off x="488" y="3551"/>
              <a:ext cx="1004" cy="1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5294" tIns="32648" rIns="65294" bIns="326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530225" indent="-2032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81597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143000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470025" indent="-16351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19272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3844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28416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298825" indent="-163513" defTabSz="9112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900" dirty="0">
                  <a:solidFill>
                    <a:srgbClr val="000000"/>
                  </a:solidFill>
                  <a:latin typeface="Times New Roman" pitchFamily="18" charset="0"/>
                </a:rPr>
                <a:t>Городская больница</a:t>
              </a:r>
            </a:p>
          </p:txBody>
        </p:sp>
      </p:grpSp>
      <p:grpSp>
        <p:nvGrpSpPr>
          <p:cNvPr id="68612" name="Group 82"/>
          <p:cNvGrpSpPr>
            <a:grpSpLocks/>
          </p:cNvGrpSpPr>
          <p:nvPr/>
        </p:nvGrpSpPr>
        <p:grpSpPr bwMode="auto">
          <a:xfrm>
            <a:off x="82550" y="5548313"/>
            <a:ext cx="336550" cy="249237"/>
            <a:chOff x="2607" y="5208"/>
            <a:chExt cx="847" cy="913"/>
          </a:xfrm>
        </p:grpSpPr>
        <p:sp>
          <p:nvSpPr>
            <p:cNvPr id="68637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38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39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163" name="Group 104"/>
          <p:cNvGrpSpPr>
            <a:grpSpLocks/>
          </p:cNvGrpSpPr>
          <p:nvPr/>
        </p:nvGrpSpPr>
        <p:grpSpPr bwMode="auto">
          <a:xfrm>
            <a:off x="150813" y="6216650"/>
            <a:ext cx="219075" cy="155575"/>
            <a:chOff x="1066" y="2387"/>
            <a:chExt cx="255" cy="216"/>
          </a:xfrm>
        </p:grpSpPr>
        <p:sp>
          <p:nvSpPr>
            <p:cNvPr id="68634" name="AutoShape 105"/>
            <p:cNvSpPr>
              <a:spLocks noChangeArrowheads="1"/>
            </p:cNvSpPr>
            <p:nvPr/>
          </p:nvSpPr>
          <p:spPr bwMode="auto">
            <a:xfrm>
              <a:off x="1066" y="2387"/>
              <a:ext cx="255" cy="82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8635" name="Rectangle 106"/>
            <p:cNvSpPr>
              <a:spLocks noChangeArrowheads="1"/>
            </p:cNvSpPr>
            <p:nvPr/>
          </p:nvSpPr>
          <p:spPr bwMode="auto">
            <a:xfrm>
              <a:off x="1066" y="2469"/>
              <a:ext cx="255" cy="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68636" name="AutoShape 107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164" y="2405"/>
              <a:ext cx="60" cy="55"/>
            </a:xfrm>
            <a:prstGeom prst="plus">
              <a:avLst>
                <a:gd name="adj" fmla="val 40875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65306" tIns="32653" rIns="65306" bIns="32653" anchor="ctr"/>
            <a:lstStyle>
              <a:lvl1pPr defTabSz="6524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530225" indent="-203200" defTabSz="652463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815975" indent="-163513" defTabSz="652463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143000" indent="-163513" defTabSz="652463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1470025" indent="-163513" defTabSz="652463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19272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3844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28416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298825" indent="-163513" defTabSz="6524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168" name="Text Box 10"/>
          <p:cNvSpPr txBox="1">
            <a:spLocks noChangeArrowheads="1"/>
          </p:cNvSpPr>
          <p:nvPr/>
        </p:nvSpPr>
        <p:spPr bwMode="auto">
          <a:xfrm>
            <a:off x="0" y="-26988"/>
            <a:ext cx="9144000" cy="680740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altLang="ru-RU" dirty="0"/>
              <a:t>РИСКИ ВОЗНИКНОВЕНИЯ ЧС В РЕЗУЛЬТАТЕ ВОЗНИКНОВЕНИЯ СМЕРЧЕЙ</a:t>
            </a:r>
          </a:p>
          <a:p>
            <a:r>
              <a:rPr lang="ru-RU" altLang="ru-RU" dirty="0"/>
              <a:t>НА ТЕРРИТОРИИ МО Г. СОЧИ, КРАСНОДАРСКОГО КРАЯ</a:t>
            </a:r>
          </a:p>
        </p:txBody>
      </p:sp>
      <p:grpSp>
        <p:nvGrpSpPr>
          <p:cNvPr id="68615" name="Group 82"/>
          <p:cNvGrpSpPr>
            <a:grpSpLocks/>
          </p:cNvGrpSpPr>
          <p:nvPr/>
        </p:nvGrpSpPr>
        <p:grpSpPr bwMode="auto">
          <a:xfrm>
            <a:off x="2252911" y="4869358"/>
            <a:ext cx="384175" cy="414338"/>
            <a:chOff x="2607" y="5208"/>
            <a:chExt cx="847" cy="913"/>
          </a:xfrm>
        </p:grpSpPr>
        <p:sp>
          <p:nvSpPr>
            <p:cNvPr id="68631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32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33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8616" name="Group 82"/>
          <p:cNvGrpSpPr>
            <a:grpSpLocks/>
          </p:cNvGrpSpPr>
          <p:nvPr/>
        </p:nvGrpSpPr>
        <p:grpSpPr bwMode="auto">
          <a:xfrm>
            <a:off x="3381623" y="5590083"/>
            <a:ext cx="384175" cy="414338"/>
            <a:chOff x="2607" y="5208"/>
            <a:chExt cx="847" cy="913"/>
          </a:xfrm>
        </p:grpSpPr>
        <p:sp>
          <p:nvSpPr>
            <p:cNvPr id="68628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29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30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8617" name="Group 82"/>
          <p:cNvGrpSpPr>
            <a:grpSpLocks/>
          </p:cNvGrpSpPr>
          <p:nvPr/>
        </p:nvGrpSpPr>
        <p:grpSpPr bwMode="auto">
          <a:xfrm>
            <a:off x="395536" y="2953246"/>
            <a:ext cx="384175" cy="414337"/>
            <a:chOff x="2607" y="5208"/>
            <a:chExt cx="847" cy="913"/>
          </a:xfrm>
        </p:grpSpPr>
        <p:sp>
          <p:nvSpPr>
            <p:cNvPr id="68625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26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27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grpSp>
        <p:nvGrpSpPr>
          <p:cNvPr id="68618" name="Group 82"/>
          <p:cNvGrpSpPr>
            <a:grpSpLocks/>
          </p:cNvGrpSpPr>
          <p:nvPr/>
        </p:nvGrpSpPr>
        <p:grpSpPr bwMode="auto">
          <a:xfrm>
            <a:off x="1332161" y="3961308"/>
            <a:ext cx="384175" cy="414338"/>
            <a:chOff x="2607" y="5208"/>
            <a:chExt cx="847" cy="913"/>
          </a:xfrm>
        </p:grpSpPr>
        <p:sp>
          <p:nvSpPr>
            <p:cNvPr id="68622" name="Freeform 83"/>
            <p:cNvSpPr>
              <a:spLocks/>
            </p:cNvSpPr>
            <p:nvPr/>
          </p:nvSpPr>
          <p:spPr bwMode="auto">
            <a:xfrm>
              <a:off x="2607" y="5208"/>
              <a:ext cx="754" cy="729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w 20000"/>
                <a:gd name="T103" fmla="*/ 0 h 200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0000"/>
                <a:gd name="T157" fmla="*/ 0 h 20000"/>
                <a:gd name="T158" fmla="*/ 20000 w 20000"/>
                <a:gd name="T159" fmla="*/ 20000 h 200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0000" h="20000">
                  <a:moveTo>
                    <a:pt x="19973" y="3621"/>
                  </a:moveTo>
                  <a:lnTo>
                    <a:pt x="19098" y="3923"/>
                  </a:lnTo>
                  <a:lnTo>
                    <a:pt x="19098" y="3704"/>
                  </a:lnTo>
                  <a:lnTo>
                    <a:pt x="18912" y="3704"/>
                  </a:lnTo>
                  <a:lnTo>
                    <a:pt x="18912" y="3512"/>
                  </a:lnTo>
                  <a:lnTo>
                    <a:pt x="18700" y="3292"/>
                  </a:lnTo>
                  <a:lnTo>
                    <a:pt x="18515" y="3292"/>
                  </a:lnTo>
                  <a:lnTo>
                    <a:pt x="18302" y="3100"/>
                  </a:lnTo>
                  <a:lnTo>
                    <a:pt x="18117" y="2881"/>
                  </a:lnTo>
                  <a:lnTo>
                    <a:pt x="17905" y="2881"/>
                  </a:lnTo>
                  <a:lnTo>
                    <a:pt x="17905" y="2689"/>
                  </a:lnTo>
                  <a:lnTo>
                    <a:pt x="17507" y="2689"/>
                  </a:lnTo>
                  <a:lnTo>
                    <a:pt x="17321" y="2469"/>
                  </a:lnTo>
                  <a:lnTo>
                    <a:pt x="17109" y="2469"/>
                  </a:lnTo>
                  <a:lnTo>
                    <a:pt x="16923" y="2277"/>
                  </a:lnTo>
                  <a:lnTo>
                    <a:pt x="16711" y="2277"/>
                  </a:lnTo>
                  <a:lnTo>
                    <a:pt x="16525" y="2058"/>
                  </a:lnTo>
                  <a:lnTo>
                    <a:pt x="16313" y="2058"/>
                  </a:lnTo>
                  <a:lnTo>
                    <a:pt x="15915" y="1866"/>
                  </a:lnTo>
                  <a:lnTo>
                    <a:pt x="15729" y="1866"/>
                  </a:lnTo>
                  <a:lnTo>
                    <a:pt x="15517" y="1646"/>
                  </a:lnTo>
                  <a:lnTo>
                    <a:pt x="15119" y="1454"/>
                  </a:lnTo>
                  <a:lnTo>
                    <a:pt x="14934" y="1235"/>
                  </a:lnTo>
                  <a:lnTo>
                    <a:pt x="14536" y="1235"/>
                  </a:lnTo>
                  <a:lnTo>
                    <a:pt x="14138" y="1043"/>
                  </a:lnTo>
                  <a:lnTo>
                    <a:pt x="13342" y="1043"/>
                  </a:lnTo>
                  <a:lnTo>
                    <a:pt x="13130" y="823"/>
                  </a:lnTo>
                  <a:lnTo>
                    <a:pt x="12732" y="823"/>
                  </a:lnTo>
                  <a:lnTo>
                    <a:pt x="12546" y="631"/>
                  </a:lnTo>
                  <a:lnTo>
                    <a:pt x="11936" y="631"/>
                  </a:lnTo>
                  <a:lnTo>
                    <a:pt x="11751" y="412"/>
                  </a:lnTo>
                  <a:lnTo>
                    <a:pt x="11141" y="412"/>
                  </a:lnTo>
                  <a:lnTo>
                    <a:pt x="10955" y="219"/>
                  </a:lnTo>
                  <a:lnTo>
                    <a:pt x="10345" y="219"/>
                  </a:lnTo>
                  <a:lnTo>
                    <a:pt x="10159" y="0"/>
                  </a:lnTo>
                  <a:lnTo>
                    <a:pt x="7162" y="0"/>
                  </a:lnTo>
                  <a:lnTo>
                    <a:pt x="5968" y="219"/>
                  </a:lnTo>
                  <a:lnTo>
                    <a:pt x="5172" y="219"/>
                  </a:lnTo>
                  <a:lnTo>
                    <a:pt x="5172" y="412"/>
                  </a:lnTo>
                  <a:lnTo>
                    <a:pt x="4775" y="631"/>
                  </a:lnTo>
                  <a:lnTo>
                    <a:pt x="4589" y="823"/>
                  </a:lnTo>
                  <a:lnTo>
                    <a:pt x="4377" y="823"/>
                  </a:lnTo>
                  <a:lnTo>
                    <a:pt x="4191" y="1043"/>
                  </a:lnTo>
                  <a:lnTo>
                    <a:pt x="4191" y="1235"/>
                  </a:lnTo>
                  <a:lnTo>
                    <a:pt x="3979" y="1235"/>
                  </a:lnTo>
                  <a:lnTo>
                    <a:pt x="3581" y="1454"/>
                  </a:lnTo>
                  <a:lnTo>
                    <a:pt x="3183" y="1646"/>
                  </a:lnTo>
                  <a:lnTo>
                    <a:pt x="2785" y="1646"/>
                  </a:lnTo>
                  <a:lnTo>
                    <a:pt x="2785" y="1866"/>
                  </a:lnTo>
                  <a:lnTo>
                    <a:pt x="2387" y="1866"/>
                  </a:lnTo>
                  <a:lnTo>
                    <a:pt x="2387" y="2058"/>
                  </a:lnTo>
                  <a:lnTo>
                    <a:pt x="1989" y="2277"/>
                  </a:lnTo>
                  <a:lnTo>
                    <a:pt x="1406" y="2881"/>
                  </a:lnTo>
                  <a:lnTo>
                    <a:pt x="1194" y="2881"/>
                  </a:lnTo>
                  <a:lnTo>
                    <a:pt x="1008" y="3100"/>
                  </a:lnTo>
                  <a:lnTo>
                    <a:pt x="1008" y="3292"/>
                  </a:lnTo>
                  <a:lnTo>
                    <a:pt x="796" y="3292"/>
                  </a:lnTo>
                  <a:lnTo>
                    <a:pt x="610" y="3704"/>
                  </a:lnTo>
                  <a:lnTo>
                    <a:pt x="212" y="4115"/>
                  </a:lnTo>
                  <a:lnTo>
                    <a:pt x="0" y="4115"/>
                  </a:lnTo>
                  <a:lnTo>
                    <a:pt x="0" y="5981"/>
                  </a:lnTo>
                  <a:lnTo>
                    <a:pt x="212" y="5981"/>
                  </a:lnTo>
                  <a:lnTo>
                    <a:pt x="398" y="6173"/>
                  </a:lnTo>
                  <a:lnTo>
                    <a:pt x="398" y="6392"/>
                  </a:lnTo>
                  <a:lnTo>
                    <a:pt x="610" y="6392"/>
                  </a:lnTo>
                  <a:lnTo>
                    <a:pt x="610" y="6584"/>
                  </a:lnTo>
                  <a:lnTo>
                    <a:pt x="1008" y="6584"/>
                  </a:lnTo>
                  <a:lnTo>
                    <a:pt x="1008" y="6804"/>
                  </a:lnTo>
                  <a:lnTo>
                    <a:pt x="1194" y="6804"/>
                  </a:lnTo>
                  <a:lnTo>
                    <a:pt x="1406" y="6996"/>
                  </a:lnTo>
                  <a:lnTo>
                    <a:pt x="1592" y="7215"/>
                  </a:lnTo>
                  <a:lnTo>
                    <a:pt x="1804" y="7407"/>
                  </a:lnTo>
                  <a:lnTo>
                    <a:pt x="1989" y="7407"/>
                  </a:lnTo>
                  <a:lnTo>
                    <a:pt x="2387" y="7627"/>
                  </a:lnTo>
                  <a:lnTo>
                    <a:pt x="2599" y="7819"/>
                  </a:lnTo>
                  <a:lnTo>
                    <a:pt x="2997" y="8038"/>
                  </a:lnTo>
                  <a:lnTo>
                    <a:pt x="3395" y="8038"/>
                  </a:lnTo>
                  <a:lnTo>
                    <a:pt x="3793" y="8230"/>
                  </a:lnTo>
                  <a:lnTo>
                    <a:pt x="4191" y="8230"/>
                  </a:lnTo>
                  <a:lnTo>
                    <a:pt x="4377" y="8450"/>
                  </a:lnTo>
                  <a:lnTo>
                    <a:pt x="4775" y="8450"/>
                  </a:lnTo>
                  <a:lnTo>
                    <a:pt x="4987" y="8642"/>
                  </a:lnTo>
                  <a:lnTo>
                    <a:pt x="5385" y="8642"/>
                  </a:lnTo>
                  <a:lnTo>
                    <a:pt x="5570" y="8861"/>
                  </a:lnTo>
                  <a:lnTo>
                    <a:pt x="7162" y="8861"/>
                  </a:lnTo>
                  <a:lnTo>
                    <a:pt x="7374" y="9053"/>
                  </a:lnTo>
                  <a:lnTo>
                    <a:pt x="8753" y="9053"/>
                  </a:lnTo>
                  <a:lnTo>
                    <a:pt x="8966" y="9273"/>
                  </a:lnTo>
                  <a:lnTo>
                    <a:pt x="11751" y="9273"/>
                  </a:lnTo>
                  <a:lnTo>
                    <a:pt x="11751" y="9053"/>
                  </a:lnTo>
                  <a:lnTo>
                    <a:pt x="12149" y="9053"/>
                  </a:lnTo>
                  <a:lnTo>
                    <a:pt x="12149" y="8861"/>
                  </a:lnTo>
                  <a:lnTo>
                    <a:pt x="12334" y="8861"/>
                  </a:lnTo>
                  <a:lnTo>
                    <a:pt x="12546" y="8642"/>
                  </a:lnTo>
                  <a:lnTo>
                    <a:pt x="12732" y="8642"/>
                  </a:lnTo>
                  <a:lnTo>
                    <a:pt x="12732" y="8450"/>
                  </a:lnTo>
                  <a:lnTo>
                    <a:pt x="13130" y="8038"/>
                  </a:lnTo>
                  <a:lnTo>
                    <a:pt x="13342" y="7627"/>
                  </a:lnTo>
                  <a:lnTo>
                    <a:pt x="13342" y="6584"/>
                  </a:lnTo>
                  <a:lnTo>
                    <a:pt x="13130" y="6392"/>
                  </a:lnTo>
                  <a:lnTo>
                    <a:pt x="12944" y="6392"/>
                  </a:lnTo>
                  <a:lnTo>
                    <a:pt x="12944" y="6173"/>
                  </a:lnTo>
                  <a:lnTo>
                    <a:pt x="12732" y="5981"/>
                  </a:lnTo>
                  <a:lnTo>
                    <a:pt x="12546" y="5981"/>
                  </a:lnTo>
                  <a:lnTo>
                    <a:pt x="12334" y="5761"/>
                  </a:lnTo>
                  <a:lnTo>
                    <a:pt x="11936" y="5761"/>
                  </a:lnTo>
                  <a:lnTo>
                    <a:pt x="11936" y="5569"/>
                  </a:lnTo>
                  <a:lnTo>
                    <a:pt x="10955" y="5569"/>
                  </a:lnTo>
                  <a:lnTo>
                    <a:pt x="10557" y="5350"/>
                  </a:lnTo>
                  <a:lnTo>
                    <a:pt x="9549" y="5350"/>
                  </a:lnTo>
                  <a:lnTo>
                    <a:pt x="9363" y="5158"/>
                  </a:lnTo>
                  <a:lnTo>
                    <a:pt x="6976" y="5158"/>
                  </a:lnTo>
                  <a:lnTo>
                    <a:pt x="6764" y="5350"/>
                  </a:lnTo>
                  <a:lnTo>
                    <a:pt x="6180" y="5350"/>
                  </a:lnTo>
                  <a:lnTo>
                    <a:pt x="5782" y="5569"/>
                  </a:lnTo>
                  <a:lnTo>
                    <a:pt x="5570" y="5761"/>
                  </a:lnTo>
                  <a:lnTo>
                    <a:pt x="4987" y="5761"/>
                  </a:lnTo>
                  <a:lnTo>
                    <a:pt x="4987" y="5981"/>
                  </a:lnTo>
                  <a:lnTo>
                    <a:pt x="4775" y="5981"/>
                  </a:lnTo>
                  <a:lnTo>
                    <a:pt x="4377" y="6392"/>
                  </a:lnTo>
                  <a:lnTo>
                    <a:pt x="4191" y="6392"/>
                  </a:lnTo>
                  <a:lnTo>
                    <a:pt x="3979" y="6584"/>
                  </a:lnTo>
                  <a:lnTo>
                    <a:pt x="3793" y="6584"/>
                  </a:lnTo>
                  <a:lnTo>
                    <a:pt x="3793" y="6804"/>
                  </a:lnTo>
                  <a:lnTo>
                    <a:pt x="3395" y="6804"/>
                  </a:lnTo>
                  <a:lnTo>
                    <a:pt x="3395" y="6996"/>
                  </a:lnTo>
                  <a:lnTo>
                    <a:pt x="3183" y="6996"/>
                  </a:lnTo>
                  <a:lnTo>
                    <a:pt x="3183" y="7215"/>
                  </a:lnTo>
                  <a:lnTo>
                    <a:pt x="2997" y="7215"/>
                  </a:lnTo>
                  <a:lnTo>
                    <a:pt x="2997" y="7407"/>
                  </a:lnTo>
                  <a:lnTo>
                    <a:pt x="2785" y="7407"/>
                  </a:lnTo>
                  <a:lnTo>
                    <a:pt x="2785" y="7627"/>
                  </a:lnTo>
                  <a:lnTo>
                    <a:pt x="2599" y="7627"/>
                  </a:lnTo>
                  <a:lnTo>
                    <a:pt x="2599" y="8038"/>
                  </a:lnTo>
                  <a:lnTo>
                    <a:pt x="2387" y="8038"/>
                  </a:lnTo>
                  <a:lnTo>
                    <a:pt x="2387" y="9684"/>
                  </a:lnTo>
                  <a:lnTo>
                    <a:pt x="2599" y="9684"/>
                  </a:lnTo>
                  <a:lnTo>
                    <a:pt x="2599" y="10288"/>
                  </a:lnTo>
                  <a:lnTo>
                    <a:pt x="2785" y="10288"/>
                  </a:lnTo>
                  <a:lnTo>
                    <a:pt x="2785" y="10508"/>
                  </a:lnTo>
                  <a:lnTo>
                    <a:pt x="2997" y="10508"/>
                  </a:lnTo>
                  <a:lnTo>
                    <a:pt x="2997" y="10700"/>
                  </a:lnTo>
                  <a:lnTo>
                    <a:pt x="3183" y="10919"/>
                  </a:lnTo>
                  <a:lnTo>
                    <a:pt x="3395" y="11111"/>
                  </a:lnTo>
                  <a:lnTo>
                    <a:pt x="3395" y="11331"/>
                  </a:lnTo>
                  <a:lnTo>
                    <a:pt x="3581" y="11331"/>
                  </a:lnTo>
                  <a:lnTo>
                    <a:pt x="3793" y="11523"/>
                  </a:lnTo>
                  <a:lnTo>
                    <a:pt x="3979" y="11742"/>
                  </a:lnTo>
                  <a:lnTo>
                    <a:pt x="4191" y="11934"/>
                  </a:lnTo>
                  <a:lnTo>
                    <a:pt x="4589" y="12346"/>
                  </a:lnTo>
                  <a:lnTo>
                    <a:pt x="4589" y="12565"/>
                  </a:lnTo>
                  <a:lnTo>
                    <a:pt x="4775" y="12757"/>
                  </a:lnTo>
                  <a:lnTo>
                    <a:pt x="4987" y="12757"/>
                  </a:lnTo>
                  <a:lnTo>
                    <a:pt x="4987" y="12977"/>
                  </a:lnTo>
                  <a:lnTo>
                    <a:pt x="5172" y="12977"/>
                  </a:lnTo>
                  <a:lnTo>
                    <a:pt x="5172" y="13169"/>
                  </a:lnTo>
                  <a:lnTo>
                    <a:pt x="5385" y="13169"/>
                  </a:lnTo>
                  <a:lnTo>
                    <a:pt x="5570" y="13388"/>
                  </a:lnTo>
                  <a:lnTo>
                    <a:pt x="5782" y="13388"/>
                  </a:lnTo>
                  <a:lnTo>
                    <a:pt x="5782" y="13580"/>
                  </a:lnTo>
                  <a:lnTo>
                    <a:pt x="5968" y="13580"/>
                  </a:lnTo>
                  <a:lnTo>
                    <a:pt x="6180" y="13800"/>
                  </a:lnTo>
                  <a:lnTo>
                    <a:pt x="11141" y="13800"/>
                  </a:lnTo>
                  <a:lnTo>
                    <a:pt x="11353" y="13580"/>
                  </a:lnTo>
                  <a:lnTo>
                    <a:pt x="11538" y="13580"/>
                  </a:lnTo>
                  <a:lnTo>
                    <a:pt x="11751" y="13388"/>
                  </a:lnTo>
                  <a:lnTo>
                    <a:pt x="11936" y="13388"/>
                  </a:lnTo>
                  <a:lnTo>
                    <a:pt x="12149" y="13169"/>
                  </a:lnTo>
                  <a:lnTo>
                    <a:pt x="12546" y="13169"/>
                  </a:lnTo>
                  <a:lnTo>
                    <a:pt x="12546" y="12757"/>
                  </a:lnTo>
                  <a:lnTo>
                    <a:pt x="12732" y="12565"/>
                  </a:lnTo>
                  <a:lnTo>
                    <a:pt x="12732" y="11934"/>
                  </a:lnTo>
                  <a:lnTo>
                    <a:pt x="12546" y="11742"/>
                  </a:lnTo>
                  <a:lnTo>
                    <a:pt x="12149" y="11742"/>
                  </a:lnTo>
                  <a:lnTo>
                    <a:pt x="11936" y="11523"/>
                  </a:lnTo>
                  <a:lnTo>
                    <a:pt x="11751" y="11523"/>
                  </a:lnTo>
                  <a:lnTo>
                    <a:pt x="11353" y="11331"/>
                  </a:lnTo>
                  <a:lnTo>
                    <a:pt x="11141" y="11111"/>
                  </a:lnTo>
                  <a:lnTo>
                    <a:pt x="10743" y="11111"/>
                  </a:lnTo>
                  <a:lnTo>
                    <a:pt x="10557" y="10919"/>
                  </a:lnTo>
                  <a:lnTo>
                    <a:pt x="8170" y="10919"/>
                  </a:lnTo>
                  <a:lnTo>
                    <a:pt x="8170" y="11111"/>
                  </a:lnTo>
                  <a:lnTo>
                    <a:pt x="7772" y="11111"/>
                  </a:lnTo>
                  <a:lnTo>
                    <a:pt x="7560" y="11331"/>
                  </a:lnTo>
                  <a:lnTo>
                    <a:pt x="7374" y="11331"/>
                  </a:lnTo>
                  <a:lnTo>
                    <a:pt x="7374" y="11523"/>
                  </a:lnTo>
                  <a:lnTo>
                    <a:pt x="6976" y="11523"/>
                  </a:lnTo>
                  <a:lnTo>
                    <a:pt x="6976" y="11742"/>
                  </a:lnTo>
                  <a:lnTo>
                    <a:pt x="6764" y="11742"/>
                  </a:lnTo>
                  <a:lnTo>
                    <a:pt x="6764" y="11934"/>
                  </a:lnTo>
                  <a:lnTo>
                    <a:pt x="6578" y="12154"/>
                  </a:lnTo>
                  <a:lnTo>
                    <a:pt x="6578" y="15638"/>
                  </a:lnTo>
                  <a:lnTo>
                    <a:pt x="6764" y="15638"/>
                  </a:lnTo>
                  <a:lnTo>
                    <a:pt x="6764" y="15857"/>
                  </a:lnTo>
                  <a:lnTo>
                    <a:pt x="6976" y="15857"/>
                  </a:lnTo>
                  <a:lnTo>
                    <a:pt x="6976" y="16269"/>
                  </a:lnTo>
                  <a:lnTo>
                    <a:pt x="7162" y="16269"/>
                  </a:lnTo>
                  <a:lnTo>
                    <a:pt x="7162" y="16461"/>
                  </a:lnTo>
                  <a:lnTo>
                    <a:pt x="7374" y="16680"/>
                  </a:lnTo>
                  <a:lnTo>
                    <a:pt x="7560" y="16680"/>
                  </a:lnTo>
                  <a:lnTo>
                    <a:pt x="7560" y="16872"/>
                  </a:lnTo>
                  <a:lnTo>
                    <a:pt x="7772" y="16872"/>
                  </a:lnTo>
                  <a:lnTo>
                    <a:pt x="7772" y="17092"/>
                  </a:lnTo>
                  <a:lnTo>
                    <a:pt x="7958" y="17092"/>
                  </a:lnTo>
                  <a:lnTo>
                    <a:pt x="8170" y="17284"/>
                  </a:lnTo>
                  <a:lnTo>
                    <a:pt x="8355" y="17284"/>
                  </a:lnTo>
                  <a:lnTo>
                    <a:pt x="8355" y="17503"/>
                  </a:lnTo>
                  <a:lnTo>
                    <a:pt x="8568" y="17503"/>
                  </a:lnTo>
                  <a:lnTo>
                    <a:pt x="8568" y="17695"/>
                  </a:lnTo>
                  <a:lnTo>
                    <a:pt x="8753" y="17695"/>
                  </a:lnTo>
                  <a:lnTo>
                    <a:pt x="8966" y="17915"/>
                  </a:lnTo>
                  <a:lnTo>
                    <a:pt x="9363" y="18107"/>
                  </a:lnTo>
                  <a:lnTo>
                    <a:pt x="9761" y="18107"/>
                  </a:lnTo>
                  <a:lnTo>
                    <a:pt x="10159" y="18326"/>
                  </a:lnTo>
                  <a:lnTo>
                    <a:pt x="10743" y="18326"/>
                  </a:lnTo>
                  <a:lnTo>
                    <a:pt x="10955" y="18107"/>
                  </a:lnTo>
                  <a:lnTo>
                    <a:pt x="11141" y="18107"/>
                  </a:lnTo>
                  <a:lnTo>
                    <a:pt x="11353" y="17915"/>
                  </a:lnTo>
                  <a:lnTo>
                    <a:pt x="11936" y="17915"/>
                  </a:lnTo>
                  <a:lnTo>
                    <a:pt x="11936" y="17695"/>
                  </a:lnTo>
                  <a:lnTo>
                    <a:pt x="12546" y="17695"/>
                  </a:lnTo>
                  <a:lnTo>
                    <a:pt x="12732" y="17503"/>
                  </a:lnTo>
                  <a:lnTo>
                    <a:pt x="12732" y="17284"/>
                  </a:lnTo>
                  <a:lnTo>
                    <a:pt x="12944" y="17284"/>
                  </a:lnTo>
                  <a:lnTo>
                    <a:pt x="12944" y="17092"/>
                  </a:lnTo>
                  <a:lnTo>
                    <a:pt x="13130" y="16872"/>
                  </a:lnTo>
                  <a:lnTo>
                    <a:pt x="13130" y="16680"/>
                  </a:lnTo>
                  <a:lnTo>
                    <a:pt x="12944" y="16461"/>
                  </a:lnTo>
                  <a:lnTo>
                    <a:pt x="12732" y="16269"/>
                  </a:lnTo>
                  <a:lnTo>
                    <a:pt x="12334" y="16269"/>
                  </a:lnTo>
                  <a:lnTo>
                    <a:pt x="12149" y="16049"/>
                  </a:lnTo>
                  <a:lnTo>
                    <a:pt x="11936" y="16049"/>
                  </a:lnTo>
                  <a:lnTo>
                    <a:pt x="11936" y="15857"/>
                  </a:lnTo>
                  <a:lnTo>
                    <a:pt x="11141" y="15857"/>
                  </a:lnTo>
                  <a:lnTo>
                    <a:pt x="11141" y="16049"/>
                  </a:lnTo>
                  <a:lnTo>
                    <a:pt x="10557" y="16049"/>
                  </a:lnTo>
                  <a:lnTo>
                    <a:pt x="10345" y="16269"/>
                  </a:lnTo>
                  <a:lnTo>
                    <a:pt x="9947" y="16269"/>
                  </a:lnTo>
                  <a:lnTo>
                    <a:pt x="9761" y="16461"/>
                  </a:lnTo>
                  <a:lnTo>
                    <a:pt x="9549" y="16461"/>
                  </a:lnTo>
                  <a:lnTo>
                    <a:pt x="9363" y="16680"/>
                  </a:lnTo>
                  <a:lnTo>
                    <a:pt x="9363" y="17092"/>
                  </a:lnTo>
                  <a:lnTo>
                    <a:pt x="9151" y="17284"/>
                  </a:lnTo>
                  <a:lnTo>
                    <a:pt x="9151" y="18326"/>
                  </a:lnTo>
                  <a:lnTo>
                    <a:pt x="9363" y="18326"/>
                  </a:lnTo>
                  <a:lnTo>
                    <a:pt x="9363" y="18738"/>
                  </a:lnTo>
                  <a:lnTo>
                    <a:pt x="9549" y="18930"/>
                  </a:lnTo>
                  <a:lnTo>
                    <a:pt x="9549" y="19150"/>
                  </a:lnTo>
                  <a:lnTo>
                    <a:pt x="9761" y="19150"/>
                  </a:lnTo>
                  <a:lnTo>
                    <a:pt x="9761" y="19561"/>
                  </a:lnTo>
                  <a:lnTo>
                    <a:pt x="10159" y="19561"/>
                  </a:lnTo>
                  <a:lnTo>
                    <a:pt x="10159" y="19753"/>
                  </a:lnTo>
                  <a:lnTo>
                    <a:pt x="12149" y="19753"/>
                  </a:lnTo>
                  <a:lnTo>
                    <a:pt x="12334" y="19973"/>
                  </a:lnTo>
                  <a:lnTo>
                    <a:pt x="12944" y="19973"/>
                  </a:lnTo>
                  <a:lnTo>
                    <a:pt x="12944" y="19753"/>
                  </a:lnTo>
                  <a:lnTo>
                    <a:pt x="13342" y="19753"/>
                  </a:lnTo>
                  <a:lnTo>
                    <a:pt x="13342" y="19561"/>
                  </a:lnTo>
                  <a:lnTo>
                    <a:pt x="13528" y="19561"/>
                  </a:lnTo>
                  <a:lnTo>
                    <a:pt x="13528" y="19342"/>
                  </a:lnTo>
                  <a:lnTo>
                    <a:pt x="13740" y="19342"/>
                  </a:lnTo>
                </a:path>
              </a:pathLst>
            </a:custGeom>
            <a:noFill/>
            <a:ln w="25400">
              <a:solidFill>
                <a:srgbClr val="00008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  <p:sp>
          <p:nvSpPr>
            <p:cNvPr id="68623" name="Line 84"/>
            <p:cNvSpPr>
              <a:spLocks noChangeShapeType="1"/>
            </p:cNvSpPr>
            <p:nvPr/>
          </p:nvSpPr>
          <p:spPr bwMode="auto">
            <a:xfrm rot="313848" flipH="1">
              <a:off x="3168" y="5769"/>
              <a:ext cx="286" cy="28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  <a:headEnd type="triangl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624" name="Arc 85"/>
            <p:cNvSpPr>
              <a:spLocks/>
            </p:cNvSpPr>
            <p:nvPr/>
          </p:nvSpPr>
          <p:spPr bwMode="auto">
            <a:xfrm>
              <a:off x="3075" y="6006"/>
              <a:ext cx="115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72" tIns="45686" rIns="91372" bIns="45686"/>
            <a:lstStyle/>
            <a:p>
              <a:endParaRPr lang="ru-RU"/>
            </a:p>
          </p:txBody>
        </p:sp>
      </p:grpSp>
      <p:sp>
        <p:nvSpPr>
          <p:cNvPr id="68619" name="Прямоугольник 184"/>
          <p:cNvSpPr>
            <a:spLocks noChangeArrowheads="1"/>
          </p:cNvSpPr>
          <p:nvPr/>
        </p:nvSpPr>
        <p:spPr bwMode="auto">
          <a:xfrm>
            <a:off x="5435600" y="3937000"/>
            <a:ext cx="658813" cy="2555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474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39775" indent="-280988" defTabSz="1474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39825" indent="-227013" defTabSz="14747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7025" indent="-227013" defTabSz="1474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1050" indent="-223838" defTabSz="1474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08250" indent="-223838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65450" indent="-223838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2650" indent="-223838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79850" indent="-223838" defTabSz="1474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latin typeface="Times New Roman" pitchFamily="18" charset="0"/>
                <a:cs typeface="Times New Roman" pitchFamily="18" charset="0"/>
              </a:rPr>
              <a:t>СОЧИ</a:t>
            </a:r>
          </a:p>
        </p:txBody>
      </p:sp>
      <p:sp>
        <p:nvSpPr>
          <p:cNvPr id="68620" name="Text Box 179"/>
          <p:cNvSpPr txBox="1">
            <a:spLocks noChangeArrowheads="1"/>
          </p:cNvSpPr>
          <p:nvPr/>
        </p:nvSpPr>
        <p:spPr bwMode="auto">
          <a:xfrm>
            <a:off x="6875463" y="6021388"/>
            <a:ext cx="2222500" cy="790575"/>
          </a:xfrm>
          <a:prstGeom prst="rect">
            <a:avLst/>
          </a:prstGeom>
          <a:solidFill>
            <a:srgbClr val="FFFF00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lIns="25694" tIns="25694" rIns="25694" bIns="25694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530225" indent="-203200" defTabSz="912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815975" indent="-163513" defTabSz="9128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143000" indent="-163513" defTabSz="9128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470025" indent="-1635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9272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3844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8416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298825" indent="-1635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>
                <a:latin typeface="Times New Roman" pitchFamily="18" charset="0"/>
                <a:cs typeface="Times New Roman" pitchFamily="18" charset="0"/>
              </a:rPr>
              <a:t>В зону ЧС могут попасть могут  попасть: 104 населенных пункта, количество населения 497806 чел. , 464СЗО,  48 ПОО,1336.ТП.</a:t>
            </a:r>
          </a:p>
        </p:txBody>
      </p:sp>
      <p:sp>
        <p:nvSpPr>
          <p:cNvPr id="68621" name="Oval 344"/>
          <p:cNvSpPr>
            <a:spLocks noChangeArrowheads="1"/>
          </p:cNvSpPr>
          <p:nvPr/>
        </p:nvSpPr>
        <p:spPr bwMode="auto">
          <a:xfrm rot="2676702">
            <a:off x="425698" y="3435846"/>
            <a:ext cx="4665663" cy="1190625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099" tIns="32546" rIns="65099" bIns="32546" anchor="ctr"/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40"/>
            <a:ext cx="9132749" cy="627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12"/>
          <p:cNvSpPr txBox="1">
            <a:spLocks noChangeArrowheads="1"/>
          </p:cNvSpPr>
          <p:nvPr/>
        </p:nvSpPr>
        <p:spPr bwMode="auto">
          <a:xfrm>
            <a:off x="0" y="-41501"/>
            <a:ext cx="9144000" cy="672641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1340902" fontAlgn="base">
              <a:spcBef>
                <a:spcPct val="0"/>
              </a:spcBef>
              <a:spcAft>
                <a:spcPct val="0"/>
              </a:spcAft>
              <a:defRPr sz="2000" cap="all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  <a:lvl2pPr marL="680644" defTabSz="1361287">
              <a:defRPr sz="2700">
                <a:solidFill>
                  <a:schemeClr val="lt1"/>
                </a:solidFill>
              </a:defRPr>
            </a:lvl2pPr>
            <a:lvl3pPr marL="1361287" defTabSz="1361287">
              <a:defRPr sz="2700">
                <a:solidFill>
                  <a:schemeClr val="lt1"/>
                </a:solidFill>
              </a:defRPr>
            </a:lvl3pPr>
            <a:lvl4pPr marL="2041933" defTabSz="1361287">
              <a:defRPr sz="2700">
                <a:solidFill>
                  <a:schemeClr val="lt1"/>
                </a:solidFill>
              </a:defRPr>
            </a:lvl4pPr>
            <a:lvl5pPr marL="2722575" defTabSz="1361287">
              <a:defRPr sz="2700">
                <a:solidFill>
                  <a:schemeClr val="lt1"/>
                </a:solidFill>
              </a:defRPr>
            </a:lvl5pPr>
            <a:lvl6pPr marL="3403223" defTabSz="1361287">
              <a:defRPr sz="2700">
                <a:solidFill>
                  <a:schemeClr val="lt1"/>
                </a:solidFill>
              </a:defRPr>
            </a:lvl6pPr>
            <a:lvl7pPr marL="4083865" defTabSz="1361287">
              <a:defRPr sz="2700">
                <a:solidFill>
                  <a:schemeClr val="lt1"/>
                </a:solidFill>
              </a:defRPr>
            </a:lvl7pPr>
            <a:lvl8pPr marL="4764511" defTabSz="1361287">
              <a:defRPr sz="2700">
                <a:solidFill>
                  <a:schemeClr val="lt1"/>
                </a:solidFill>
              </a:defRPr>
            </a:lvl8pPr>
            <a:lvl9pPr marL="5445153" defTabSz="1361287">
              <a:defRPr sz="2700">
                <a:solidFill>
                  <a:schemeClr val="lt1"/>
                </a:solidFill>
              </a:defRPr>
            </a:lvl9pPr>
          </a:lstStyle>
          <a:p>
            <a:r>
              <a:rPr lang="ru-RU" dirty="0"/>
              <a:t>ФОРМИРОВАНИЕ СМЕРЧЕЙ НА ТЕРРИТОРИИ МО г. СОЧИ КРАСНОДАРСКОГО КРАЯ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11960" y="3121001"/>
            <a:ext cx="1368152" cy="295136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/>
              <a:t>Сочи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0" y="5579934"/>
            <a:ext cx="2528280" cy="1263829"/>
            <a:chOff x="6428209" y="4993020"/>
            <a:chExt cx="2608288" cy="707551"/>
          </a:xfrm>
        </p:grpSpPr>
        <p:sp>
          <p:nvSpPr>
            <p:cNvPr id="23" name="Text Box 830"/>
            <p:cNvSpPr txBox="1">
              <a:spLocks noChangeArrowheads="1"/>
            </p:cNvSpPr>
            <p:nvPr/>
          </p:nvSpPr>
          <p:spPr bwMode="auto">
            <a:xfrm>
              <a:off x="6428209" y="5235012"/>
              <a:ext cx="2608287" cy="46555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defTabSz="854933"/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Населенных пунктов – 104 </a:t>
              </a:r>
              <a:r>
                <a:rPr lang="ru-RU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шт</a:t>
              </a: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  <a:endParaRPr lang="ru-RU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854933"/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количество домов – 50 362 шт., </a:t>
              </a:r>
              <a:endParaRPr lang="en-US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 defTabSz="854933"/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население </a:t>
              </a: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497 806 человек, </a:t>
              </a:r>
            </a:p>
            <a:p>
              <a:pPr algn="just" defTabSz="854933"/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СЗО - 464, </a:t>
              </a:r>
            </a:p>
            <a:p>
              <a:pPr algn="just" defTabSz="854933"/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ПОО </a:t>
              </a:r>
              <a:r>
                <a: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48.</a:t>
              </a:r>
            </a:p>
          </p:txBody>
        </p:sp>
        <p:sp>
          <p:nvSpPr>
            <p:cNvPr id="24" name="Rectangle 84"/>
            <p:cNvSpPr>
              <a:spLocks noChangeArrowheads="1"/>
            </p:cNvSpPr>
            <p:nvPr/>
          </p:nvSpPr>
          <p:spPr bwMode="auto">
            <a:xfrm>
              <a:off x="6428209" y="4993020"/>
              <a:ext cx="2608288" cy="246198"/>
            </a:xfrm>
            <a:prstGeom prst="rect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12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Справочная информация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28" y="692696"/>
            <a:ext cx="3685037" cy="222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7006826" y="795211"/>
            <a:ext cx="830313" cy="138499"/>
          </a:xfrm>
          <a:prstGeom prst="rect">
            <a:avLst/>
          </a:prstGeom>
          <a:solidFill>
            <a:schemeClr val="accent6">
              <a:alpha val="81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70000" eaLnBrk="0" hangingPunct="0"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270000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900" dirty="0"/>
              <a:t>Карта высот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97152"/>
            <a:ext cx="2464904" cy="19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 Box 830"/>
          <p:cNvSpPr txBox="1">
            <a:spLocks noChangeArrowheads="1"/>
          </p:cNvSpPr>
          <p:nvPr/>
        </p:nvSpPr>
        <p:spPr bwMode="auto">
          <a:xfrm>
            <a:off x="1" y="4541634"/>
            <a:ext cx="2528279" cy="67769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1541" tIns="30770" rIns="61541" bIns="30770">
            <a:spAutoFit/>
          </a:bodyPr>
          <a:lstStyle>
            <a:lvl1pPr defTabSz="615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6159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615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854933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судов: 247, в порту – 247, под груз. операциями – 0</a:t>
            </a:r>
          </a:p>
          <a:p>
            <a:pPr algn="just" defTabSz="854933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АСГ: ЛРН «НМС-38», БК «Руслан» - готовность 30 мин.  </a:t>
            </a:r>
          </a:p>
        </p:txBody>
      </p:sp>
    </p:spTree>
    <p:extLst>
      <p:ext uri="{BB962C8B-B14F-4D97-AF65-F5344CB8AC3E}">
        <p14:creationId xmlns:p14="http://schemas.microsoft.com/office/powerpoint/2010/main" val="36883142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546</Words>
  <Application>Microsoft Office PowerPoint</Application>
  <PresentationFormat>Экран (4:3)</PresentationFormat>
  <Paragraphs>108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ods</dc:creator>
  <cp:lastModifiedBy>ARM_9</cp:lastModifiedBy>
  <cp:revision>142</cp:revision>
  <cp:lastPrinted>2019-05-20T15:20:52Z</cp:lastPrinted>
  <dcterms:created xsi:type="dcterms:W3CDTF">2019-03-19T10:20:40Z</dcterms:created>
  <dcterms:modified xsi:type="dcterms:W3CDTF">2025-06-19T09:15:09Z</dcterms:modified>
</cp:coreProperties>
</file>