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7"/>
  </p:notesMasterIdLst>
  <p:handoutMasterIdLst>
    <p:handoutMasterId r:id="rId8"/>
  </p:handoutMasterIdLst>
  <p:sldIdLst>
    <p:sldId id="8070" r:id="rId2"/>
    <p:sldId id="8052" r:id="rId3"/>
    <p:sldId id="8078" r:id="rId4"/>
    <p:sldId id="8066" r:id="rId5"/>
    <p:sldId id="8067" r:id="rId6"/>
  </p:sldIdLst>
  <p:sldSz cx="9144000" cy="6858000" type="screen4x3"/>
  <p:notesSz cx="9939338" cy="6807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070"/>
            <p14:sldId id="8052"/>
            <p14:sldId id="8078"/>
            <p14:sldId id="8066"/>
            <p14:sldId id="8067"/>
          </p14:sldIdLst>
        </p14:section>
      </p14:sectionLst>
    </p:ext>
    <p:ext uri="{EFAFB233-063F-42B5-8137-9DF3F51BA10A}">
      <p15:sldGuideLst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pos="272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/>
  <p:cmAuthor id="2" name="User" initials="U" lastIdx="1" clrIdx="1"/>
  <p:cmAuthor id="3" name="ARM_9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FF00"/>
    <a:srgbClr val="181DF8"/>
    <a:srgbClr val="EE1AD0"/>
    <a:srgbClr val="3DF353"/>
    <a:srgbClr val="EFF4ED"/>
    <a:srgbClr val="4ADFE6"/>
    <a:srgbClr val="563BF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40" autoAdjust="0"/>
    <p:restoredTop sz="96404" autoAdjust="0"/>
  </p:normalViewPr>
  <p:slideViewPr>
    <p:cSldViewPr snapToGrid="0">
      <p:cViewPr>
        <p:scale>
          <a:sx n="100" d="100"/>
          <a:sy n="100" d="100"/>
        </p:scale>
        <p:origin x="1974" y="462"/>
      </p:cViewPr>
      <p:guideLst>
        <p:guide pos="3628"/>
        <p:guide orient="horz" pos="4320"/>
        <p:guide pos="2721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9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9915" y="151"/>
            <a:ext cx="4307343" cy="340994"/>
          </a:xfrm>
          <a:prstGeom prst="rect">
            <a:avLst/>
          </a:prstGeom>
        </p:spPr>
        <p:txBody>
          <a:bodyPr vert="horz" lIns="88067" tIns="44027" rIns="88067" bIns="44027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21.01.2024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49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9915" y="6466234"/>
            <a:ext cx="4307343" cy="340992"/>
          </a:xfrm>
          <a:prstGeom prst="rect">
            <a:avLst/>
          </a:prstGeom>
        </p:spPr>
        <p:txBody>
          <a:bodyPr vert="horz" lIns="88067" tIns="44027" rIns="88067" bIns="44027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46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138" y="53"/>
            <a:ext cx="4307045" cy="341543"/>
          </a:xfrm>
          <a:prstGeom prst="rect">
            <a:avLst/>
          </a:prstGeom>
        </p:spPr>
        <p:txBody>
          <a:bodyPr vert="horz" lIns="95359" tIns="47678" rIns="95359" bIns="47678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21.01.2024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38525" y="850900"/>
            <a:ext cx="306228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59" tIns="47678" rIns="95359" bIns="4767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085" y="3275988"/>
            <a:ext cx="7951469" cy="2680335"/>
          </a:xfrm>
          <a:prstGeom prst="rect">
            <a:avLst/>
          </a:prstGeom>
        </p:spPr>
        <p:txBody>
          <a:bodyPr vert="horz" lIns="95359" tIns="47678" rIns="95359" bIns="476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46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138" y="6465792"/>
            <a:ext cx="4307045" cy="341541"/>
          </a:xfrm>
          <a:prstGeom prst="rect">
            <a:avLst/>
          </a:prstGeom>
        </p:spPr>
        <p:txBody>
          <a:bodyPr vert="horz" lIns="95359" tIns="47678" rIns="95359" bIns="47678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815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268663" y="511175"/>
            <a:ext cx="3402012" cy="2552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480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03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159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7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974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707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368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6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7990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381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909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316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33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99B11-B530-4D12-B16B-7E39BAE919FA}" type="datetime1">
              <a:rPr lang="ru-RU" smtClean="0"/>
              <a:t>21.01.2024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843BC-D711-48B0-96AF-69836F42B35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77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435294" y="513883"/>
            <a:ext cx="8699620" cy="633901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861517"/>
            <a:ext cx="2021911" cy="19879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89" name="Freeform 246"/>
          <p:cNvSpPr>
            <a:spLocks noEditPoints="1"/>
          </p:cNvSpPr>
          <p:nvPr/>
        </p:nvSpPr>
        <p:spPr bwMode="auto">
          <a:xfrm rot="21334256">
            <a:off x="1917173" y="3897878"/>
            <a:ext cx="847695" cy="721380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57" name="Freeform 281"/>
          <p:cNvSpPr>
            <a:spLocks noEditPoints="1"/>
          </p:cNvSpPr>
          <p:nvPr/>
        </p:nvSpPr>
        <p:spPr bwMode="auto">
          <a:xfrm rot="21334256">
            <a:off x="1485262" y="3457652"/>
            <a:ext cx="1308841" cy="612429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35" y="2651026"/>
            <a:ext cx="2099521" cy="22001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642"/>
            <a:ext cx="2012172" cy="20345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4" name="Freeform 255"/>
          <p:cNvSpPr>
            <a:spLocks noEditPoints="1"/>
          </p:cNvSpPr>
          <p:nvPr/>
        </p:nvSpPr>
        <p:spPr bwMode="auto">
          <a:xfrm rot="21334256">
            <a:off x="5622581" y="3103377"/>
            <a:ext cx="835827" cy="505129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00" name="Freeform 247"/>
          <p:cNvSpPr>
            <a:spLocks/>
          </p:cNvSpPr>
          <p:nvPr/>
        </p:nvSpPr>
        <p:spPr bwMode="auto">
          <a:xfrm rot="21334256">
            <a:off x="4584788" y="4700523"/>
            <a:ext cx="984102" cy="1169158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5" name="Freeform 267"/>
          <p:cNvSpPr>
            <a:spLocks noEditPoints="1"/>
          </p:cNvSpPr>
          <p:nvPr/>
        </p:nvSpPr>
        <p:spPr bwMode="auto">
          <a:xfrm rot="21334256">
            <a:off x="6242343" y="3751785"/>
            <a:ext cx="778183" cy="1157176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90" name="Rectangle 845"/>
          <p:cNvSpPr>
            <a:spLocks noChangeArrowheads="1"/>
          </p:cNvSpPr>
          <p:nvPr/>
        </p:nvSpPr>
        <p:spPr bwMode="auto">
          <a:xfrm>
            <a:off x="2184041" y="4044442"/>
            <a:ext cx="504771" cy="105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Анапа</a:t>
            </a:r>
          </a:p>
        </p:txBody>
      </p:sp>
      <p:sp>
        <p:nvSpPr>
          <p:cNvPr id="444" name="Freeform 266"/>
          <p:cNvSpPr>
            <a:spLocks/>
          </p:cNvSpPr>
          <p:nvPr/>
        </p:nvSpPr>
        <p:spPr bwMode="auto">
          <a:xfrm rot="21334256">
            <a:off x="5755218" y="4525581"/>
            <a:ext cx="713760" cy="1916521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508" name="Freeform 279"/>
          <p:cNvSpPr>
            <a:spLocks/>
          </p:cNvSpPr>
          <p:nvPr/>
        </p:nvSpPr>
        <p:spPr bwMode="auto">
          <a:xfrm rot="21381802">
            <a:off x="4531038" y="5488791"/>
            <a:ext cx="1690304" cy="1188542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19" name="Скругленный прямоугольник 218"/>
          <p:cNvSpPr/>
          <p:nvPr/>
        </p:nvSpPr>
        <p:spPr>
          <a:xfrm>
            <a:off x="2619455" y="5715220"/>
            <a:ext cx="4103129" cy="1113800"/>
          </a:xfrm>
          <a:prstGeom prst="roundRect">
            <a:avLst>
              <a:gd name="adj" fmla="val 12565"/>
            </a:avLst>
          </a:prstGeom>
          <a:solidFill>
            <a:srgbClr val="FFC000">
              <a:alpha val="85000"/>
            </a:srgb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вероятность возникновения происшествий, связанных с: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порывами  линий связи  и электропередачи, повалом деревьев;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обрушением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слабо закрепленных  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конструкций,  повреждением  кровли зданий;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работы систем жизнеобеспечения населения;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нарушением в работе всех видов транспорта;</a:t>
            </a:r>
          </a:p>
          <a:p>
            <a:pPr marL="128588" indent="-128588" algn="ctr">
              <a:buFontTx/>
              <a:buChar char="-"/>
            </a:pP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затруднением движения и образованием заторов на автодорогах федерального и регионального значения, увеличением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ДТП</a:t>
            </a:r>
            <a:r>
              <a:rPr lang="ru-RU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5" name="Freeform 278"/>
          <p:cNvSpPr>
            <a:spLocks/>
          </p:cNvSpPr>
          <p:nvPr/>
        </p:nvSpPr>
        <p:spPr bwMode="auto">
          <a:xfrm rot="21334256">
            <a:off x="2489214" y="4161364"/>
            <a:ext cx="518789" cy="572810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70" name="Rectangle 703"/>
          <p:cNvSpPr>
            <a:spLocks noChangeArrowheads="1"/>
          </p:cNvSpPr>
          <p:nvPr/>
        </p:nvSpPr>
        <p:spPr bwMode="auto">
          <a:xfrm>
            <a:off x="2215255" y="3711412"/>
            <a:ext cx="524807" cy="94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</a:p>
        </p:txBody>
      </p:sp>
      <p:sp>
        <p:nvSpPr>
          <p:cNvPr id="422" name="Freeform 248"/>
          <p:cNvSpPr>
            <a:spLocks/>
          </p:cNvSpPr>
          <p:nvPr/>
        </p:nvSpPr>
        <p:spPr bwMode="auto">
          <a:xfrm rot="21334256">
            <a:off x="5911010" y="2146995"/>
            <a:ext cx="867698" cy="975594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9" name="Freeform 261"/>
          <p:cNvSpPr>
            <a:spLocks/>
          </p:cNvSpPr>
          <p:nvPr/>
        </p:nvSpPr>
        <p:spPr bwMode="auto">
          <a:xfrm rot="21334256">
            <a:off x="2555278" y="3864482"/>
            <a:ext cx="866344" cy="721378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73" name="Rectangle 708"/>
          <p:cNvSpPr>
            <a:spLocks noChangeArrowheads="1"/>
          </p:cNvSpPr>
          <p:nvPr/>
        </p:nvSpPr>
        <p:spPr bwMode="auto">
          <a:xfrm>
            <a:off x="2858724" y="4130035"/>
            <a:ext cx="35181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</a:p>
        </p:txBody>
      </p:sp>
      <p:sp>
        <p:nvSpPr>
          <p:cNvPr id="476" name="Rectangle 743"/>
          <p:cNvSpPr>
            <a:spLocks noChangeArrowheads="1"/>
          </p:cNvSpPr>
          <p:nvPr/>
        </p:nvSpPr>
        <p:spPr bwMode="auto">
          <a:xfrm>
            <a:off x="2740899" y="3382172"/>
            <a:ext cx="397606" cy="940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" name="Rectangle 953"/>
          <p:cNvSpPr>
            <a:spLocks noChangeArrowheads="1"/>
          </p:cNvSpPr>
          <p:nvPr/>
        </p:nvSpPr>
        <p:spPr bwMode="auto">
          <a:xfrm>
            <a:off x="2486998" y="4422439"/>
            <a:ext cx="52578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Новороссийск</a:t>
            </a:r>
          </a:p>
        </p:txBody>
      </p:sp>
      <p:pic>
        <p:nvPicPr>
          <p:cNvPr id="231" name="Рисунок 2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599" y="-12274"/>
            <a:ext cx="732698" cy="747277"/>
          </a:xfrm>
          <a:prstGeom prst="rect">
            <a:avLst/>
          </a:prstGeom>
        </p:spPr>
      </p:pic>
      <p:sp>
        <p:nvSpPr>
          <p:cNvPr id="238" name="Прямоугольник 237">
            <a:extLst>
              <a:ext uri="{FF2B5EF4-FFF2-40B4-BE49-F238E27FC236}">
                <a16:creationId xmlns:a16="http://schemas.microsoft.com/office/drawing/2014/main" id="{EA3C8896-D8B8-4FB7-AFBE-621C6FE35954}"/>
              </a:ext>
            </a:extLst>
          </p:cNvPr>
          <p:cNvSpPr/>
          <p:nvPr/>
        </p:nvSpPr>
        <p:spPr>
          <a:xfrm>
            <a:off x="0" y="0"/>
            <a:ext cx="9143182" cy="628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МЕТЕОРОЛОГИЧЕСКАЯ ОБСТАНОВКА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КРАСНОДАРСКОГО </a:t>
            </a:r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22.01.2024 </a:t>
            </a:r>
            <a:endParaRPr 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" name="Полилиния 356"/>
          <p:cNvSpPr>
            <a:spLocks/>
          </p:cNvSpPr>
          <p:nvPr/>
        </p:nvSpPr>
        <p:spPr bwMode="auto">
          <a:xfrm rot="21334256">
            <a:off x="3568281" y="4013769"/>
            <a:ext cx="769707" cy="949181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2" name="Полилиния 371"/>
          <p:cNvSpPr>
            <a:spLocks/>
          </p:cNvSpPr>
          <p:nvPr/>
        </p:nvSpPr>
        <p:spPr bwMode="auto">
          <a:xfrm rot="21334256">
            <a:off x="3924899" y="3830144"/>
            <a:ext cx="769707" cy="399481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374" name="Freeform 245"/>
          <p:cNvSpPr>
            <a:spLocks/>
          </p:cNvSpPr>
          <p:nvPr/>
        </p:nvSpPr>
        <p:spPr bwMode="auto">
          <a:xfrm rot="21334256">
            <a:off x="3102037" y="3886481"/>
            <a:ext cx="740885" cy="949181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23" name="Freeform 249"/>
          <p:cNvSpPr>
            <a:spLocks/>
          </p:cNvSpPr>
          <p:nvPr/>
        </p:nvSpPr>
        <p:spPr bwMode="auto">
          <a:xfrm rot="21334256">
            <a:off x="4818404" y="4035827"/>
            <a:ext cx="625598" cy="914516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4" name="Freeform 250"/>
          <p:cNvSpPr>
            <a:spLocks/>
          </p:cNvSpPr>
          <p:nvPr/>
        </p:nvSpPr>
        <p:spPr bwMode="auto">
          <a:xfrm rot="21334256">
            <a:off x="3757451" y="2599821"/>
            <a:ext cx="1042665" cy="491922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5" name="Freeform 251"/>
          <p:cNvSpPr>
            <a:spLocks/>
          </p:cNvSpPr>
          <p:nvPr/>
        </p:nvSpPr>
        <p:spPr bwMode="auto">
          <a:xfrm rot="21334256">
            <a:off x="4803709" y="2757871"/>
            <a:ext cx="717150" cy="769249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6" name="Freeform 252"/>
          <p:cNvSpPr>
            <a:spLocks/>
          </p:cNvSpPr>
          <p:nvPr/>
        </p:nvSpPr>
        <p:spPr bwMode="auto">
          <a:xfrm rot="21334256">
            <a:off x="5631484" y="3497406"/>
            <a:ext cx="912120" cy="589320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7" name="Freeform 253"/>
          <p:cNvSpPr>
            <a:spLocks/>
          </p:cNvSpPr>
          <p:nvPr/>
        </p:nvSpPr>
        <p:spPr bwMode="auto">
          <a:xfrm rot="21334256">
            <a:off x="3874719" y="3500810"/>
            <a:ext cx="964675" cy="576113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28" name="Freeform 254"/>
          <p:cNvSpPr>
            <a:spLocks noEditPoints="1"/>
          </p:cNvSpPr>
          <p:nvPr/>
        </p:nvSpPr>
        <p:spPr bwMode="auto">
          <a:xfrm rot="21334256">
            <a:off x="2731910" y="1285325"/>
            <a:ext cx="1063323" cy="1166011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0" name="Freeform 256"/>
          <p:cNvSpPr>
            <a:spLocks/>
          </p:cNvSpPr>
          <p:nvPr/>
        </p:nvSpPr>
        <p:spPr bwMode="auto">
          <a:xfrm rot="21334256">
            <a:off x="3075737" y="2933201"/>
            <a:ext cx="1017234" cy="850136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5" name="Freeform 257"/>
          <p:cNvSpPr>
            <a:spLocks/>
          </p:cNvSpPr>
          <p:nvPr/>
        </p:nvSpPr>
        <p:spPr bwMode="auto">
          <a:xfrm rot="21334256">
            <a:off x="3676840" y="1993227"/>
            <a:ext cx="1100308" cy="853437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6" name="Freeform 258"/>
          <p:cNvSpPr>
            <a:spLocks/>
          </p:cNvSpPr>
          <p:nvPr/>
        </p:nvSpPr>
        <p:spPr bwMode="auto">
          <a:xfrm rot="21334256">
            <a:off x="4379650" y="2924702"/>
            <a:ext cx="622209" cy="782455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7" name="Freeform 259"/>
          <p:cNvSpPr>
            <a:spLocks/>
          </p:cNvSpPr>
          <p:nvPr/>
        </p:nvSpPr>
        <p:spPr bwMode="auto">
          <a:xfrm rot="21334256">
            <a:off x="3174305" y="3227413"/>
            <a:ext cx="835827" cy="884802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38" name="Freeform 260"/>
          <p:cNvSpPr>
            <a:spLocks/>
          </p:cNvSpPr>
          <p:nvPr/>
        </p:nvSpPr>
        <p:spPr bwMode="auto">
          <a:xfrm rot="21334256">
            <a:off x="4926371" y="1704094"/>
            <a:ext cx="849390" cy="609129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0" name="Freeform 262"/>
          <p:cNvSpPr>
            <a:spLocks/>
          </p:cNvSpPr>
          <p:nvPr/>
        </p:nvSpPr>
        <p:spPr bwMode="auto">
          <a:xfrm rot="21334256">
            <a:off x="5469979" y="3801145"/>
            <a:ext cx="1025711" cy="833628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1" name="Freeform 263"/>
          <p:cNvSpPr>
            <a:spLocks/>
          </p:cNvSpPr>
          <p:nvPr/>
        </p:nvSpPr>
        <p:spPr bwMode="auto">
          <a:xfrm rot="21334256">
            <a:off x="4483093" y="1342075"/>
            <a:ext cx="988413" cy="802265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2" name="Freeform 264"/>
          <p:cNvSpPr>
            <a:spLocks noEditPoints="1"/>
          </p:cNvSpPr>
          <p:nvPr/>
        </p:nvSpPr>
        <p:spPr bwMode="auto">
          <a:xfrm rot="21334256">
            <a:off x="6171362" y="4469247"/>
            <a:ext cx="612035" cy="1110955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3" name="Freeform 265"/>
          <p:cNvSpPr>
            <a:spLocks noEditPoints="1"/>
          </p:cNvSpPr>
          <p:nvPr/>
        </p:nvSpPr>
        <p:spPr bwMode="auto">
          <a:xfrm rot="21334256">
            <a:off x="4307220" y="1918567"/>
            <a:ext cx="747666" cy="714775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6" name="Freeform 268"/>
          <p:cNvSpPr>
            <a:spLocks/>
          </p:cNvSpPr>
          <p:nvPr/>
        </p:nvSpPr>
        <p:spPr bwMode="auto">
          <a:xfrm rot="21334256">
            <a:off x="5594579" y="2174015"/>
            <a:ext cx="812092" cy="988799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7" name="Freeform 269"/>
          <p:cNvSpPr>
            <a:spLocks/>
          </p:cNvSpPr>
          <p:nvPr/>
        </p:nvSpPr>
        <p:spPr bwMode="auto">
          <a:xfrm rot="21334256">
            <a:off x="6617658" y="4708833"/>
            <a:ext cx="793442" cy="1015213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8" name="Freeform 270"/>
          <p:cNvSpPr>
            <a:spLocks/>
          </p:cNvSpPr>
          <p:nvPr/>
        </p:nvSpPr>
        <p:spPr bwMode="auto">
          <a:xfrm rot="21334256">
            <a:off x="4760048" y="2194981"/>
            <a:ext cx="978238" cy="600874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49" name="Freeform 271"/>
          <p:cNvSpPr>
            <a:spLocks noEditPoints="1"/>
          </p:cNvSpPr>
          <p:nvPr/>
        </p:nvSpPr>
        <p:spPr bwMode="auto">
          <a:xfrm rot="21334256">
            <a:off x="2842321" y="2230477"/>
            <a:ext cx="1095221" cy="879852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0" name="Freeform 273"/>
          <p:cNvSpPr>
            <a:spLocks noEditPoints="1"/>
          </p:cNvSpPr>
          <p:nvPr/>
        </p:nvSpPr>
        <p:spPr bwMode="auto">
          <a:xfrm rot="21334256">
            <a:off x="2662681" y="3022060"/>
            <a:ext cx="674765" cy="965687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1" name="Freeform 274"/>
          <p:cNvSpPr>
            <a:spLocks/>
          </p:cNvSpPr>
          <p:nvPr/>
        </p:nvSpPr>
        <p:spPr bwMode="auto">
          <a:xfrm rot="21334256">
            <a:off x="3941999" y="1587237"/>
            <a:ext cx="651030" cy="557954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2" name="Freeform 275"/>
          <p:cNvSpPr>
            <a:spLocks noEditPoints="1"/>
          </p:cNvSpPr>
          <p:nvPr/>
        </p:nvSpPr>
        <p:spPr bwMode="auto">
          <a:xfrm rot="21334256">
            <a:off x="6424491" y="4050012"/>
            <a:ext cx="413675" cy="463860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3" name="Freeform 276"/>
          <p:cNvSpPr>
            <a:spLocks/>
          </p:cNvSpPr>
          <p:nvPr/>
        </p:nvSpPr>
        <p:spPr bwMode="auto">
          <a:xfrm rot="21334256">
            <a:off x="2995133" y="4457322"/>
            <a:ext cx="922292" cy="779154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4" name="Freeform 277"/>
          <p:cNvSpPr>
            <a:spLocks/>
          </p:cNvSpPr>
          <p:nvPr/>
        </p:nvSpPr>
        <p:spPr bwMode="auto">
          <a:xfrm rot="21334256">
            <a:off x="4128955" y="4398333"/>
            <a:ext cx="856172" cy="73458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6" name="Freeform 280"/>
          <p:cNvSpPr>
            <a:spLocks/>
          </p:cNvSpPr>
          <p:nvPr/>
        </p:nvSpPr>
        <p:spPr bwMode="auto">
          <a:xfrm rot="21334256">
            <a:off x="5275645" y="3246097"/>
            <a:ext cx="542526" cy="647094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8" name="Freeform 282"/>
          <p:cNvSpPr>
            <a:spLocks/>
          </p:cNvSpPr>
          <p:nvPr/>
        </p:nvSpPr>
        <p:spPr bwMode="auto">
          <a:xfrm rot="21334256">
            <a:off x="3789353" y="2968742"/>
            <a:ext cx="925683" cy="643794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59" name="Freeform 283"/>
          <p:cNvSpPr>
            <a:spLocks/>
          </p:cNvSpPr>
          <p:nvPr/>
        </p:nvSpPr>
        <p:spPr bwMode="auto">
          <a:xfrm rot="21334256">
            <a:off x="5139133" y="2485220"/>
            <a:ext cx="807005" cy="827027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0" name="Freeform 284"/>
          <p:cNvSpPr>
            <a:spLocks/>
          </p:cNvSpPr>
          <p:nvPr/>
        </p:nvSpPr>
        <p:spPr bwMode="auto">
          <a:xfrm rot="21334256">
            <a:off x="3864123" y="4867096"/>
            <a:ext cx="1107905" cy="83189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1" name="Freeform 285"/>
          <p:cNvSpPr>
            <a:spLocks/>
          </p:cNvSpPr>
          <p:nvPr/>
        </p:nvSpPr>
        <p:spPr bwMode="auto">
          <a:xfrm rot="21334256">
            <a:off x="6727138" y="4072577"/>
            <a:ext cx="552698" cy="666904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2" name="Freeform 286"/>
          <p:cNvSpPr>
            <a:spLocks/>
          </p:cNvSpPr>
          <p:nvPr/>
        </p:nvSpPr>
        <p:spPr bwMode="auto">
          <a:xfrm rot="21334256">
            <a:off x="4671319" y="3488357"/>
            <a:ext cx="851086" cy="582715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3" name="Freeform 287"/>
          <p:cNvSpPr>
            <a:spLocks noEditPoints="1"/>
          </p:cNvSpPr>
          <p:nvPr/>
        </p:nvSpPr>
        <p:spPr bwMode="auto">
          <a:xfrm rot="21334256">
            <a:off x="3585055" y="1235429"/>
            <a:ext cx="659157" cy="821818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465" name="Rectangle 647"/>
          <p:cNvSpPr>
            <a:spLocks noChangeArrowheads="1"/>
          </p:cNvSpPr>
          <p:nvPr/>
        </p:nvSpPr>
        <p:spPr bwMode="auto">
          <a:xfrm>
            <a:off x="3187980" y="1782130"/>
            <a:ext cx="25333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6" name="Rectangle 656"/>
          <p:cNvSpPr>
            <a:spLocks noChangeArrowheads="1"/>
          </p:cNvSpPr>
          <p:nvPr/>
        </p:nvSpPr>
        <p:spPr bwMode="auto">
          <a:xfrm>
            <a:off x="3779794" y="456616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</a:p>
        </p:txBody>
      </p:sp>
      <p:sp>
        <p:nvSpPr>
          <p:cNvPr id="467" name="Rectangle 670"/>
          <p:cNvSpPr>
            <a:spLocks noChangeArrowheads="1"/>
          </p:cNvSpPr>
          <p:nvPr/>
        </p:nvSpPr>
        <p:spPr bwMode="auto">
          <a:xfrm>
            <a:off x="3885654" y="2332160"/>
            <a:ext cx="37096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8" name="Rectangle 683"/>
          <p:cNvSpPr>
            <a:spLocks noChangeArrowheads="1"/>
          </p:cNvSpPr>
          <p:nvPr/>
        </p:nvSpPr>
        <p:spPr bwMode="auto">
          <a:xfrm rot="21334256">
            <a:off x="4672060" y="1692184"/>
            <a:ext cx="43862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9" name="Rectangle 696"/>
          <p:cNvSpPr>
            <a:spLocks noChangeArrowheads="1"/>
          </p:cNvSpPr>
          <p:nvPr/>
        </p:nvSpPr>
        <p:spPr bwMode="auto">
          <a:xfrm>
            <a:off x="4267227" y="5251251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Туапсинский</a:t>
            </a:r>
          </a:p>
        </p:txBody>
      </p:sp>
      <p:sp>
        <p:nvSpPr>
          <p:cNvPr id="471" name="Rectangle 704"/>
          <p:cNvSpPr>
            <a:spLocks noChangeArrowheads="1"/>
          </p:cNvSpPr>
          <p:nvPr/>
        </p:nvSpPr>
        <p:spPr bwMode="auto">
          <a:xfrm>
            <a:off x="4238227" y="3692588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Динской</a:t>
            </a:r>
          </a:p>
        </p:txBody>
      </p:sp>
      <p:sp>
        <p:nvSpPr>
          <p:cNvPr id="472" name="Rectangle 707"/>
          <p:cNvSpPr>
            <a:spLocks noChangeArrowheads="1"/>
          </p:cNvSpPr>
          <p:nvPr/>
        </p:nvSpPr>
        <p:spPr bwMode="auto">
          <a:xfrm>
            <a:off x="5408011" y="2767621"/>
            <a:ext cx="39262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4" name="Rectangle 712"/>
          <p:cNvSpPr>
            <a:spLocks noChangeArrowheads="1"/>
          </p:cNvSpPr>
          <p:nvPr/>
        </p:nvSpPr>
        <p:spPr bwMode="auto">
          <a:xfrm>
            <a:off x="4963375" y="2379752"/>
            <a:ext cx="397413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5" name="Rectangle 718"/>
          <p:cNvSpPr>
            <a:spLocks noChangeArrowheads="1"/>
          </p:cNvSpPr>
          <p:nvPr/>
        </p:nvSpPr>
        <p:spPr bwMode="auto">
          <a:xfrm>
            <a:off x="5932976" y="5382116"/>
            <a:ext cx="42654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7" name="Rectangle 750"/>
          <p:cNvSpPr>
            <a:spLocks noChangeArrowheads="1"/>
          </p:cNvSpPr>
          <p:nvPr/>
        </p:nvSpPr>
        <p:spPr bwMode="auto">
          <a:xfrm>
            <a:off x="4783521" y="5043031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478" name="Rectangle 760"/>
          <p:cNvSpPr>
            <a:spLocks noChangeArrowheads="1"/>
          </p:cNvSpPr>
          <p:nvPr/>
        </p:nvSpPr>
        <p:spPr bwMode="auto">
          <a:xfrm>
            <a:off x="3278317" y="4356079"/>
            <a:ext cx="34297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</a:p>
        </p:txBody>
      </p:sp>
      <p:sp>
        <p:nvSpPr>
          <p:cNvPr id="479" name="Rectangle 793"/>
          <p:cNvSpPr>
            <a:spLocks noChangeArrowheads="1"/>
          </p:cNvSpPr>
          <p:nvPr/>
        </p:nvSpPr>
        <p:spPr bwMode="auto">
          <a:xfrm>
            <a:off x="5612564" y="2531502"/>
            <a:ext cx="55187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480" name="Rectangle 806"/>
          <p:cNvSpPr>
            <a:spLocks noChangeArrowheads="1"/>
          </p:cNvSpPr>
          <p:nvPr/>
        </p:nvSpPr>
        <p:spPr bwMode="auto">
          <a:xfrm>
            <a:off x="4899798" y="3055110"/>
            <a:ext cx="470984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" name="Rectangle 808"/>
          <p:cNvSpPr>
            <a:spLocks noChangeArrowheads="1"/>
          </p:cNvSpPr>
          <p:nvPr/>
        </p:nvSpPr>
        <p:spPr bwMode="auto">
          <a:xfrm>
            <a:off x="6396022" y="3892931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Новокубанский</a:t>
            </a:r>
          </a:p>
        </p:txBody>
      </p:sp>
      <p:sp>
        <p:nvSpPr>
          <p:cNvPr id="482" name="Rectangle 821"/>
          <p:cNvSpPr>
            <a:spLocks noChangeArrowheads="1"/>
          </p:cNvSpPr>
          <p:nvPr/>
        </p:nvSpPr>
        <p:spPr bwMode="auto">
          <a:xfrm>
            <a:off x="3912992" y="3193598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Тимашевский</a:t>
            </a:r>
          </a:p>
        </p:txBody>
      </p:sp>
      <p:sp>
        <p:nvSpPr>
          <p:cNvPr id="483" name="Rectangle 823"/>
          <p:cNvSpPr>
            <a:spLocks noChangeArrowheads="1"/>
          </p:cNvSpPr>
          <p:nvPr/>
        </p:nvSpPr>
        <p:spPr bwMode="auto">
          <a:xfrm>
            <a:off x="4464198" y="3370076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Кореновский</a:t>
            </a:r>
          </a:p>
        </p:txBody>
      </p:sp>
      <p:sp>
        <p:nvSpPr>
          <p:cNvPr id="484" name="Rectangle 826"/>
          <p:cNvSpPr>
            <a:spLocks noChangeArrowheads="1"/>
          </p:cNvSpPr>
          <p:nvPr/>
        </p:nvSpPr>
        <p:spPr bwMode="auto">
          <a:xfrm>
            <a:off x="3371824" y="3124056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</a:p>
        </p:txBody>
      </p:sp>
      <p:sp>
        <p:nvSpPr>
          <p:cNvPr id="485" name="Rectangle 827"/>
          <p:cNvSpPr>
            <a:spLocks noChangeArrowheads="1"/>
          </p:cNvSpPr>
          <p:nvPr/>
        </p:nvSpPr>
        <p:spPr bwMode="auto">
          <a:xfrm>
            <a:off x="5141644" y="2064792"/>
            <a:ext cx="4333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6" name="Rectangle 833"/>
          <p:cNvSpPr>
            <a:spLocks noChangeArrowheads="1"/>
          </p:cNvSpPr>
          <p:nvPr/>
        </p:nvSpPr>
        <p:spPr bwMode="auto">
          <a:xfrm>
            <a:off x="5889411" y="3309301"/>
            <a:ext cx="39445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488" name="Rectangle 836"/>
          <p:cNvSpPr>
            <a:spLocks noChangeArrowheads="1"/>
          </p:cNvSpPr>
          <p:nvPr/>
        </p:nvSpPr>
        <p:spPr bwMode="auto">
          <a:xfrm>
            <a:off x="3219093" y="3613911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</a:p>
        </p:txBody>
      </p:sp>
      <p:sp>
        <p:nvSpPr>
          <p:cNvPr id="489" name="Rectangle 843"/>
          <p:cNvSpPr>
            <a:spLocks noChangeArrowheads="1"/>
          </p:cNvSpPr>
          <p:nvPr/>
        </p:nvSpPr>
        <p:spPr bwMode="auto">
          <a:xfrm>
            <a:off x="6200033" y="2487672"/>
            <a:ext cx="453740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" name="Rectangle 847"/>
          <p:cNvSpPr>
            <a:spLocks noChangeArrowheads="1"/>
          </p:cNvSpPr>
          <p:nvPr/>
        </p:nvSpPr>
        <p:spPr bwMode="auto">
          <a:xfrm>
            <a:off x="4043582" y="2814587"/>
            <a:ext cx="44144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2" name="Rectangle 852"/>
          <p:cNvSpPr>
            <a:spLocks noChangeArrowheads="1"/>
          </p:cNvSpPr>
          <p:nvPr/>
        </p:nvSpPr>
        <p:spPr bwMode="auto">
          <a:xfrm>
            <a:off x="3023700" y="2841608"/>
            <a:ext cx="76759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3" name="Rectangle 860"/>
          <p:cNvSpPr>
            <a:spLocks noChangeArrowheads="1"/>
          </p:cNvSpPr>
          <p:nvPr/>
        </p:nvSpPr>
        <p:spPr bwMode="auto">
          <a:xfrm>
            <a:off x="3622217" y="1324900"/>
            <a:ext cx="59866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4" name="Rectangle 862"/>
          <p:cNvSpPr>
            <a:spLocks noChangeArrowheads="1"/>
          </p:cNvSpPr>
          <p:nvPr/>
        </p:nvSpPr>
        <p:spPr bwMode="auto">
          <a:xfrm>
            <a:off x="5875976" y="3631899"/>
            <a:ext cx="483082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5" name="Rectangle 865"/>
          <p:cNvSpPr>
            <a:spLocks noChangeArrowheads="1"/>
          </p:cNvSpPr>
          <p:nvPr/>
        </p:nvSpPr>
        <p:spPr bwMode="auto">
          <a:xfrm>
            <a:off x="4371620" y="2168627"/>
            <a:ext cx="496331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6" name="Rectangle 870"/>
          <p:cNvSpPr>
            <a:spLocks noChangeArrowheads="1"/>
          </p:cNvSpPr>
          <p:nvPr/>
        </p:nvSpPr>
        <p:spPr bwMode="auto">
          <a:xfrm>
            <a:off x="4846826" y="3699415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Усть-Лабинский</a:t>
            </a:r>
          </a:p>
        </p:txBody>
      </p:sp>
      <p:sp>
        <p:nvSpPr>
          <p:cNvPr id="497" name="Rectangle 879"/>
          <p:cNvSpPr>
            <a:spLocks noChangeArrowheads="1"/>
          </p:cNvSpPr>
          <p:nvPr/>
        </p:nvSpPr>
        <p:spPr bwMode="auto">
          <a:xfrm>
            <a:off x="4327651" y="4510969"/>
            <a:ext cx="5338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Горячий Ключ</a:t>
            </a:r>
          </a:p>
        </p:txBody>
      </p:sp>
      <p:sp>
        <p:nvSpPr>
          <p:cNvPr id="498" name="Rectangle 895"/>
          <p:cNvSpPr>
            <a:spLocks noChangeArrowheads="1"/>
          </p:cNvSpPr>
          <p:nvPr/>
        </p:nvSpPr>
        <p:spPr bwMode="auto">
          <a:xfrm>
            <a:off x="5345724" y="3348306"/>
            <a:ext cx="391206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9" name="Rectangle 904"/>
          <p:cNvSpPr>
            <a:spLocks noChangeArrowheads="1"/>
          </p:cNvSpPr>
          <p:nvPr/>
        </p:nvSpPr>
        <p:spPr bwMode="auto">
          <a:xfrm>
            <a:off x="3306498" y="4851197"/>
            <a:ext cx="436017" cy="17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Геленджик</a:t>
            </a:r>
          </a:p>
        </p:txBody>
      </p:sp>
      <p:sp>
        <p:nvSpPr>
          <p:cNvPr id="500" name="Rectangle 915"/>
          <p:cNvSpPr>
            <a:spLocks noChangeArrowheads="1"/>
          </p:cNvSpPr>
          <p:nvPr/>
        </p:nvSpPr>
        <p:spPr bwMode="auto">
          <a:xfrm>
            <a:off x="4037187" y="1838447"/>
            <a:ext cx="610517" cy="94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2" name="Rectangle 960"/>
          <p:cNvSpPr>
            <a:spLocks noChangeArrowheads="1"/>
          </p:cNvSpPr>
          <p:nvPr/>
        </p:nvSpPr>
        <p:spPr bwMode="auto">
          <a:xfrm>
            <a:off x="4024461" y="3990598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Краснодар</a:t>
            </a:r>
          </a:p>
        </p:txBody>
      </p:sp>
      <p:sp>
        <p:nvSpPr>
          <p:cNvPr id="503" name="Rectangle 976"/>
          <p:cNvSpPr>
            <a:spLocks noChangeArrowheads="1"/>
          </p:cNvSpPr>
          <p:nvPr/>
        </p:nvSpPr>
        <p:spPr bwMode="auto">
          <a:xfrm>
            <a:off x="6427253" y="4111252"/>
            <a:ext cx="39305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Армавир</a:t>
            </a:r>
          </a:p>
        </p:txBody>
      </p:sp>
      <p:sp>
        <p:nvSpPr>
          <p:cNvPr id="504" name="Rectangle 766"/>
          <p:cNvSpPr>
            <a:spLocks noChangeArrowheads="1"/>
          </p:cNvSpPr>
          <p:nvPr/>
        </p:nvSpPr>
        <p:spPr bwMode="auto">
          <a:xfrm>
            <a:off x="6317578" y="4868639"/>
            <a:ext cx="3717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Лабинский</a:t>
            </a:r>
          </a:p>
        </p:txBody>
      </p:sp>
      <p:sp>
        <p:nvSpPr>
          <p:cNvPr id="505" name="Rectangle 766"/>
          <p:cNvSpPr>
            <a:spLocks noChangeArrowheads="1"/>
          </p:cNvSpPr>
          <p:nvPr/>
        </p:nvSpPr>
        <p:spPr bwMode="auto">
          <a:xfrm>
            <a:off x="5735034" y="3977804"/>
            <a:ext cx="516484" cy="230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6" name="Rectangle 766"/>
          <p:cNvSpPr>
            <a:spLocks noChangeArrowheads="1"/>
          </p:cNvSpPr>
          <p:nvPr/>
        </p:nvSpPr>
        <p:spPr bwMode="auto">
          <a:xfrm>
            <a:off x="4929487" y="4432969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Белореченский</a:t>
            </a:r>
          </a:p>
        </p:txBody>
      </p:sp>
      <p:sp>
        <p:nvSpPr>
          <p:cNvPr id="227" name="TextBox 226">
            <a:extLst>
              <a:ext uri="{FF2B5EF4-FFF2-40B4-BE49-F238E27FC236}">
                <a16:creationId xmlns:a16="http://schemas.microsoft.com/office/drawing/2014/main" id="{6E2832D7-E51F-488F-9A4C-96046FB84C54}"/>
              </a:ext>
            </a:extLst>
          </p:cNvPr>
          <p:cNvSpPr txBox="1"/>
          <p:nvPr/>
        </p:nvSpPr>
        <p:spPr>
          <a:xfrm>
            <a:off x="6646169" y="5970575"/>
            <a:ext cx="1762632" cy="369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dirty="0"/>
              <a:t>КАРАЧАЕВО-ЧЕРКЕССКАЯ</a:t>
            </a:r>
          </a:p>
          <a:p>
            <a:pPr algn="ctr"/>
            <a:r>
              <a:rPr lang="ru-RU" sz="900" dirty="0"/>
              <a:t>РЕСПУБЛИКА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644245" y="5491417"/>
            <a:ext cx="891860" cy="230806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68555" tIns="34277" rIns="68555" bIns="34277" rtlCol="0">
            <a:spAutoFit/>
          </a:bodyPr>
          <a:lstStyle/>
          <a:p>
            <a:r>
              <a:rPr lang="ru-RU" sz="1050" dirty="0"/>
              <a:t>Черное море</a:t>
            </a:r>
          </a:p>
        </p:txBody>
      </p: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8001001" y="-1611313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6222621" y="6860864"/>
            <a:ext cx="249197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grpSp>
        <p:nvGrpSpPr>
          <p:cNvPr id="233" name="Группа 2"/>
          <p:cNvGrpSpPr>
            <a:grpSpLocks/>
          </p:cNvGrpSpPr>
          <p:nvPr/>
        </p:nvGrpSpPr>
        <p:grpSpPr bwMode="auto">
          <a:xfrm>
            <a:off x="7143985" y="5290093"/>
            <a:ext cx="1995378" cy="1570771"/>
            <a:chOff x="3881366" y="6161619"/>
            <a:chExt cx="1921164" cy="656433"/>
          </a:xfrm>
          <a:solidFill>
            <a:schemeClr val="bg1"/>
          </a:solidFill>
        </p:grpSpPr>
        <p:sp>
          <p:nvSpPr>
            <p:cNvPr id="236" name="Прямоугольник 235"/>
            <p:cNvSpPr/>
            <p:nvPr/>
          </p:nvSpPr>
          <p:spPr bwMode="auto">
            <a:xfrm>
              <a:off x="3881366" y="6161619"/>
              <a:ext cx="1921164" cy="656433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57264" tIns="28633" rIns="57264" bIns="28633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675" dirty="0">
                <a:solidFill>
                  <a:schemeClr val="tx1"/>
                </a:solidFill>
              </a:endParaRPr>
            </a:p>
          </p:txBody>
        </p:sp>
        <p:sp>
          <p:nvSpPr>
            <p:cNvPr id="237" name="TextBox 5"/>
            <p:cNvSpPr txBox="1">
              <a:spLocks noChangeArrowheads="1"/>
            </p:cNvSpPr>
            <p:nvPr/>
          </p:nvSpPr>
          <p:spPr bwMode="auto">
            <a:xfrm>
              <a:off x="4220613" y="6175847"/>
              <a:ext cx="1290132" cy="66507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65054" tIns="32528" rIns="65054" bIns="32528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600" b="1" dirty="0"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17" name="Полилиния 4"/>
          <p:cNvSpPr>
            <a:spLocks/>
          </p:cNvSpPr>
          <p:nvPr/>
        </p:nvSpPr>
        <p:spPr bwMode="auto">
          <a:xfrm>
            <a:off x="7214069" y="5449235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18" name="Rectangle 656"/>
          <p:cNvSpPr>
            <a:spLocks noChangeArrowheads="1"/>
          </p:cNvSpPr>
          <p:nvPr/>
        </p:nvSpPr>
        <p:spPr bwMode="auto">
          <a:xfrm>
            <a:off x="7269648" y="563493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0" name="TextBox 5"/>
          <p:cNvSpPr txBox="1">
            <a:spLocks noChangeArrowheads="1"/>
          </p:cNvSpPr>
          <p:nvPr/>
        </p:nvSpPr>
        <p:spPr bwMode="auto">
          <a:xfrm>
            <a:off x="7628772" y="5489669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6-12 м/с</a:t>
            </a:r>
          </a:p>
        </p:txBody>
      </p:sp>
      <p:sp>
        <p:nvSpPr>
          <p:cNvPr id="221" name="Полилиния 4"/>
          <p:cNvSpPr>
            <a:spLocks/>
          </p:cNvSpPr>
          <p:nvPr/>
        </p:nvSpPr>
        <p:spPr bwMode="auto">
          <a:xfrm>
            <a:off x="7221694" y="5890653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22" name="Rectangle 656"/>
          <p:cNvSpPr>
            <a:spLocks noChangeArrowheads="1"/>
          </p:cNvSpPr>
          <p:nvPr/>
        </p:nvSpPr>
        <p:spPr bwMode="auto">
          <a:xfrm>
            <a:off x="7277656" y="6075391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3" name="TextBox 5"/>
          <p:cNvSpPr txBox="1">
            <a:spLocks noChangeArrowheads="1"/>
          </p:cNvSpPr>
          <p:nvPr/>
        </p:nvSpPr>
        <p:spPr bwMode="auto">
          <a:xfrm>
            <a:off x="7653219" y="5931003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13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м/с</a:t>
            </a:r>
          </a:p>
        </p:txBody>
      </p:sp>
      <p:sp>
        <p:nvSpPr>
          <p:cNvPr id="224" name="Полилиния 4"/>
          <p:cNvSpPr>
            <a:spLocks/>
          </p:cNvSpPr>
          <p:nvPr/>
        </p:nvSpPr>
        <p:spPr bwMode="auto">
          <a:xfrm>
            <a:off x="7236464" y="6318977"/>
            <a:ext cx="374636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latin typeface="Arial" charset="0"/>
              <a:cs typeface="Arial" pitchFamily="34" charset="0"/>
            </a:endParaRPr>
          </a:p>
        </p:txBody>
      </p:sp>
      <p:sp>
        <p:nvSpPr>
          <p:cNvPr id="225" name="TextBox 5"/>
          <p:cNvSpPr txBox="1">
            <a:spLocks noChangeArrowheads="1"/>
          </p:cNvSpPr>
          <p:nvPr/>
        </p:nvSpPr>
        <p:spPr bwMode="auto">
          <a:xfrm>
            <a:off x="7670922" y="6407878"/>
            <a:ext cx="1424303" cy="364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43375" rIns="0" bIns="43375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в которых прогнозируется усиление ветра </a:t>
            </a:r>
            <a:b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19-30 м/с</a:t>
            </a:r>
          </a:p>
        </p:txBody>
      </p:sp>
      <p:sp>
        <p:nvSpPr>
          <p:cNvPr id="229" name="Rectangle 656"/>
          <p:cNvSpPr>
            <a:spLocks noChangeArrowheads="1"/>
          </p:cNvSpPr>
          <p:nvPr/>
        </p:nvSpPr>
        <p:spPr bwMode="auto">
          <a:xfrm>
            <a:off x="7262550" y="6549893"/>
            <a:ext cx="322463" cy="7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488" i="1" dirty="0"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488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051991" y="5307148"/>
            <a:ext cx="167971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322" name="Прямоугольник 321"/>
          <p:cNvSpPr/>
          <p:nvPr/>
        </p:nvSpPr>
        <p:spPr>
          <a:xfrm>
            <a:off x="2136878" y="2125902"/>
            <a:ext cx="1313053" cy="2194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6746321" y="2713467"/>
            <a:ext cx="2327426" cy="238525"/>
          </a:xfrm>
          <a:prstGeom prst="rect">
            <a:avLst/>
          </a:prstGeom>
          <a:solidFill>
            <a:srgbClr val="FF00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метеообстановка</a:t>
            </a: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30733" y="589248"/>
            <a:ext cx="2218195" cy="6260206"/>
            <a:chOff x="-30733" y="597794"/>
            <a:chExt cx="2218195" cy="6260206"/>
          </a:xfrm>
        </p:grpSpPr>
        <p:sp>
          <p:nvSpPr>
            <p:cNvPr id="226" name="TextBox 225"/>
            <p:cNvSpPr txBox="1"/>
            <p:nvPr/>
          </p:nvSpPr>
          <p:spPr>
            <a:xfrm>
              <a:off x="21536" y="597794"/>
              <a:ext cx="195866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температуры</a:t>
              </a:r>
            </a:p>
          </p:txBody>
        </p:sp>
        <p:pic>
          <p:nvPicPr>
            <p:cNvPr id="243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4837586"/>
              <a:ext cx="209575" cy="2020414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77887" y="645456"/>
              <a:ext cx="209575" cy="2008606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pic>
          <p:nvPicPr>
            <p:cNvPr id="25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7887" y="2657278"/>
              <a:ext cx="209575" cy="217236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244" name="TextBox 243"/>
            <p:cNvSpPr txBox="1"/>
            <p:nvPr/>
          </p:nvSpPr>
          <p:spPr>
            <a:xfrm>
              <a:off x="-30733" y="2689207"/>
              <a:ext cx="2002344" cy="246219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  <a:effectLst>
              <a:softEdge rad="63500"/>
            </a:effectLst>
          </p:spPr>
          <p:txBody>
            <a:bodyPr wrap="square" lIns="91438" tIns="45719" rIns="91438" bIns="45719" rtlCol="0">
              <a:spAutoFit/>
            </a:bodyPr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ru-RU" sz="1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Прогноз выпадения осадков</a:t>
              </a:r>
            </a:p>
          </p:txBody>
        </p:sp>
      </p:grpSp>
      <p:sp>
        <p:nvSpPr>
          <p:cNvPr id="127" name="Rectangle 708"/>
          <p:cNvSpPr>
            <a:spLocks noChangeArrowheads="1"/>
          </p:cNvSpPr>
          <p:nvPr/>
        </p:nvSpPr>
        <p:spPr bwMode="auto">
          <a:xfrm>
            <a:off x="2739626" y="3395309"/>
            <a:ext cx="39730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-3172" y="4808063"/>
            <a:ext cx="2002344" cy="2462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порывов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етра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Rectangle 718"/>
          <p:cNvSpPr>
            <a:spLocks noChangeArrowheads="1"/>
          </p:cNvSpPr>
          <p:nvPr/>
        </p:nvSpPr>
        <p:spPr bwMode="auto">
          <a:xfrm>
            <a:off x="6755290" y="5175706"/>
            <a:ext cx="49681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smtClean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ectangle 808"/>
          <p:cNvSpPr>
            <a:spLocks noChangeArrowheads="1"/>
          </p:cNvSpPr>
          <p:nvPr/>
        </p:nvSpPr>
        <p:spPr bwMode="auto">
          <a:xfrm>
            <a:off x="6755584" y="4524094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6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Успенский</a:t>
            </a:r>
            <a:endParaRPr lang="ru-RU" altLang="ru-RU" sz="600" i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1" name="Text Box 96">
            <a:extLst>
              <a:ext uri="{FF2B5EF4-FFF2-40B4-BE49-F238E27FC236}">
                <a16:creationId xmlns:a16="http://schemas.microsoft.com/office/drawing/2014/main" id="{313E9C45-4FD7-4DD6-93F9-76BA4ADC4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3031" y="631857"/>
            <a:ext cx="5174121" cy="2013070"/>
          </a:xfrm>
          <a:prstGeom prst="rect">
            <a:avLst/>
          </a:prstGeom>
          <a:solidFill>
            <a:srgbClr val="FFFF00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 wrap="square" lIns="61910" tIns="12401" rIns="61910" bIns="0">
            <a:spAutoFit/>
          </a:bodyPr>
          <a:lstStyle>
            <a:lvl1pPr indent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Краснодарскому краю: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Местами мокрый снег, снег.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Ночью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утром местами сильные осадки, в отдельных районах очень сильные смешанные осадки (ОЯ), очень сильный снег (исключая Черноморское побережье) (ОЯ), сильное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гололедно-изморозевое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отложение (ОЯ), сильный гололед (ОЯ), сильное налипание мокрого снега на проводах и деревьях (ОЯ). На дорогах гололедица. Ветер северо-восточный 5-10 м/с, местами порывы </a:t>
            </a:r>
            <a:r>
              <a:rPr lang="ru-RU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12-14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м/с. Температура воздуха ночью -3…-8°, местами в юго-восточных предгорных районах -5…-10°; днем 0…-5°; в горах ночью -5…-10°, днем -3…-8°.</a:t>
            </a:r>
          </a:p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Черноморском побережье: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местами порывы ветра 22-27 м/с. Температура воздуха ночью 0…-5°, днем -1…+4°.</a:t>
            </a:r>
          </a:p>
          <a:p>
            <a:pPr algn="just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г. Краснодару: 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переменная облачность. Ночью временами небольшой снег,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гололедно-изморозевое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отложение. Днем без существенных осадков. Ветер северо-восточный 5-10 м/с. Температура воздуха ночью -4…-6°, днем 0…-2°.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6708" y="2983493"/>
            <a:ext cx="2439407" cy="1095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826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5" y="663001"/>
            <a:ext cx="9160172" cy="61874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16" y="1074830"/>
            <a:ext cx="2942584" cy="180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-10033" y="-2769"/>
            <a:ext cx="9159246" cy="67313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ПОРЫВАМ ВЕТРА 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100" i="1" dirty="0"/>
              <a:t>(с использованием информационных ресурсов </a:t>
            </a:r>
            <a:r>
              <a:rPr lang="en-US" sz="1100" i="1" dirty="0" err="1"/>
              <a:t>Ventusky</a:t>
            </a:r>
            <a:r>
              <a:rPr lang="ru-RU" sz="1100" i="1" dirty="0"/>
              <a:t>, </a:t>
            </a:r>
            <a:r>
              <a:rPr lang="en-US" sz="1100" i="1" dirty="0"/>
              <a:t>Windy)</a:t>
            </a:r>
            <a:endParaRPr lang="ru-RU" sz="1100" i="1" dirty="0"/>
          </a:p>
        </p:txBody>
      </p:sp>
      <p:sp>
        <p:nvSpPr>
          <p:cNvPr id="264" name="TextBox 263"/>
          <p:cNvSpPr txBox="1"/>
          <p:nvPr/>
        </p:nvSpPr>
        <p:spPr>
          <a:xfrm>
            <a:off x="-1058" y="663001"/>
            <a:ext cx="2318085" cy="461663"/>
          </a:xfrm>
          <a:prstGeom prst="rect">
            <a:avLst/>
          </a:prstGeom>
          <a:solidFill>
            <a:srgbClr val="FFFF00">
              <a:alpha val="80000"/>
            </a:srgb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Прогноз порывов ветра, м/с</a:t>
            </a:r>
          </a:p>
          <a:p>
            <a:r>
              <a:rPr lang="ru-RU" dirty="0"/>
              <a:t>на </a:t>
            </a:r>
            <a:r>
              <a:rPr lang="ru-RU" dirty="0" smtClean="0"/>
              <a:t>10.00 22.01.2024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6885350" y="4470031"/>
            <a:ext cx="2386613" cy="2380378"/>
            <a:chOff x="6897577" y="4113555"/>
            <a:chExt cx="2386613" cy="2380378"/>
          </a:xfrm>
        </p:grpSpPr>
        <p:grpSp>
          <p:nvGrpSpPr>
            <p:cNvPr id="214" name="Группа 1145"/>
            <p:cNvGrpSpPr/>
            <p:nvPr/>
          </p:nvGrpSpPr>
          <p:grpSpPr>
            <a:xfrm>
              <a:off x="6897577" y="4113555"/>
              <a:ext cx="2249979" cy="2380378"/>
              <a:chOff x="6759625" y="4893992"/>
              <a:chExt cx="2096871" cy="1946188"/>
            </a:xfrm>
          </p:grpSpPr>
          <p:sp>
            <p:nvSpPr>
              <p:cNvPr id="243" name="Rectangle 93"/>
              <p:cNvSpPr>
                <a:spLocks noChangeArrowheads="1"/>
              </p:cNvSpPr>
              <p:nvPr/>
            </p:nvSpPr>
            <p:spPr bwMode="auto">
              <a:xfrm>
                <a:off x="6759625" y="4918615"/>
                <a:ext cx="2096871" cy="192156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dirty="0">
                  <a:latin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Text Box 97"/>
              <p:cNvSpPr txBox="1">
                <a:spLocks noChangeArrowheads="1"/>
              </p:cNvSpPr>
              <p:nvPr/>
            </p:nvSpPr>
            <p:spPr bwMode="auto">
              <a:xfrm>
                <a:off x="7197788" y="4893992"/>
                <a:ext cx="1606383" cy="1797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800" i="1" dirty="0">
                    <a:cs typeface="Arial" panose="020B0604020202020204" pitchFamily="34" charset="0"/>
                  </a:rPr>
                  <a:t>Условные обозначения</a:t>
                </a:r>
              </a:p>
            </p:txBody>
          </p:sp>
          <p:sp>
            <p:nvSpPr>
              <p:cNvPr id="245" name="Text Box 97"/>
              <p:cNvSpPr txBox="1">
                <a:spLocks noChangeArrowheads="1"/>
              </p:cNvSpPr>
              <p:nvPr/>
            </p:nvSpPr>
            <p:spPr bwMode="auto">
              <a:xfrm>
                <a:off x="7187581" y="6232909"/>
                <a:ext cx="1609849" cy="1660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675" b="0" dirty="0"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15" name="Полилиния 214"/>
            <p:cNvSpPr/>
            <p:nvPr/>
          </p:nvSpPr>
          <p:spPr>
            <a:xfrm>
              <a:off x="7094516" y="5372791"/>
              <a:ext cx="170970" cy="164598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3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 Box 97"/>
            <p:cNvSpPr txBox="1">
              <a:spLocks noChangeArrowheads="1"/>
            </p:cNvSpPr>
            <p:nvPr/>
          </p:nvSpPr>
          <p:spPr bwMode="auto">
            <a:xfrm>
              <a:off x="7506917" y="5379180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0–7 м/с</a:t>
              </a:r>
            </a:p>
          </p:txBody>
        </p:sp>
        <p:sp>
          <p:nvSpPr>
            <p:cNvPr id="217" name="Полилиния 216"/>
            <p:cNvSpPr/>
            <p:nvPr/>
          </p:nvSpPr>
          <p:spPr>
            <a:xfrm>
              <a:off x="7067820" y="5588434"/>
              <a:ext cx="224362" cy="144551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92D050">
                <a:alpha val="43000"/>
              </a:srgb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18" name="Text Box 97"/>
            <p:cNvSpPr txBox="1">
              <a:spLocks noChangeArrowheads="1"/>
            </p:cNvSpPr>
            <p:nvPr/>
          </p:nvSpPr>
          <p:spPr bwMode="auto">
            <a:xfrm>
              <a:off x="7514537" y="5592383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8–12 м/с</a:t>
              </a:r>
            </a:p>
          </p:txBody>
        </p:sp>
        <p:sp>
          <p:nvSpPr>
            <p:cNvPr id="219" name="Полилиния 218"/>
            <p:cNvSpPr/>
            <p:nvPr/>
          </p:nvSpPr>
          <p:spPr>
            <a:xfrm>
              <a:off x="7072285" y="5787921"/>
              <a:ext cx="246245" cy="187349"/>
            </a:xfrm>
            <a:custGeom>
              <a:avLst/>
              <a:gdLst>
                <a:gd name="connsiteX0" fmla="*/ 2825357 w 6236546"/>
                <a:gd name="connsiteY0" fmla="*/ 265020 h 4304169"/>
                <a:gd name="connsiteX1" fmla="*/ 2560662 w 6236546"/>
                <a:gd name="connsiteY1" fmla="*/ 265020 h 4304169"/>
                <a:gd name="connsiteX2" fmla="*/ 2392220 w 6236546"/>
                <a:gd name="connsiteY2" fmla="*/ 16367 h 4304169"/>
                <a:gd name="connsiteX3" fmla="*/ 1846789 w 6236546"/>
                <a:gd name="connsiteY3" fmla="*/ 48451 h 4304169"/>
                <a:gd name="connsiteX4" fmla="*/ 1525947 w 6236546"/>
                <a:gd name="connsiteY4" fmla="*/ 248977 h 4304169"/>
                <a:gd name="connsiteX5" fmla="*/ 892283 w 6236546"/>
                <a:gd name="connsiteY5" fmla="*/ 369293 h 4304169"/>
                <a:gd name="connsiteX6" fmla="*/ 1189062 w 6236546"/>
                <a:gd name="connsiteY6" fmla="*/ 898683 h 4304169"/>
                <a:gd name="connsiteX7" fmla="*/ 1469799 w 6236546"/>
                <a:gd name="connsiteY7" fmla="*/ 1283693 h 4304169"/>
                <a:gd name="connsiteX8" fmla="*/ 1148957 w 6236546"/>
                <a:gd name="connsiteY8" fmla="*/ 1716830 h 4304169"/>
                <a:gd name="connsiteX9" fmla="*/ 884262 w 6236546"/>
                <a:gd name="connsiteY9" fmla="*/ 2198093 h 4304169"/>
                <a:gd name="connsiteX10" fmla="*/ 595504 w 6236546"/>
                <a:gd name="connsiteY10" fmla="*/ 2198093 h 4304169"/>
                <a:gd name="connsiteX11" fmla="*/ 162368 w 6236546"/>
                <a:gd name="connsiteY11" fmla="*/ 2101841 h 4304169"/>
                <a:gd name="connsiteX12" fmla="*/ 1947 w 6236546"/>
                <a:gd name="connsiteY12" fmla="*/ 2302367 h 4304169"/>
                <a:gd name="connsiteX13" fmla="*/ 90178 w 6236546"/>
                <a:gd name="connsiteY13" fmla="*/ 2631230 h 4304169"/>
                <a:gd name="connsiteX14" fmla="*/ 330810 w 6236546"/>
                <a:gd name="connsiteY14" fmla="*/ 2783630 h 4304169"/>
                <a:gd name="connsiteX15" fmla="*/ 892283 w 6236546"/>
                <a:gd name="connsiteY15" fmla="*/ 2719462 h 4304169"/>
                <a:gd name="connsiteX16" fmla="*/ 1445736 w 6236546"/>
                <a:gd name="connsiteY16" fmla="*/ 2551020 h 4304169"/>
                <a:gd name="connsiteX17" fmla="*/ 1878873 w 6236546"/>
                <a:gd name="connsiteY17" fmla="*/ 2422683 h 4304169"/>
                <a:gd name="connsiteX18" fmla="*/ 2223778 w 6236546"/>
                <a:gd name="connsiteY18" fmla="*/ 2430704 h 4304169"/>
                <a:gd name="connsiteX19" fmla="*/ 2424304 w 6236546"/>
                <a:gd name="connsiteY19" fmla="*/ 2647272 h 4304169"/>
                <a:gd name="connsiteX20" fmla="*/ 2648894 w 6236546"/>
                <a:gd name="connsiteY20" fmla="*/ 2895925 h 4304169"/>
                <a:gd name="connsiteX21" fmla="*/ 3122136 w 6236546"/>
                <a:gd name="connsiteY21" fmla="*/ 3144577 h 4304169"/>
                <a:gd name="connsiteX22" fmla="*/ 3523189 w 6236546"/>
                <a:gd name="connsiteY22" fmla="*/ 3168641 h 4304169"/>
                <a:gd name="connsiteX23" fmla="*/ 4012473 w 6236546"/>
                <a:gd name="connsiteY23" fmla="*/ 3224788 h 4304169"/>
                <a:gd name="connsiteX24" fmla="*/ 4285189 w 6236546"/>
                <a:gd name="connsiteY24" fmla="*/ 3369167 h 4304169"/>
                <a:gd name="connsiteX25" fmla="*/ 4573947 w 6236546"/>
                <a:gd name="connsiteY25" fmla="*/ 3617820 h 4304169"/>
                <a:gd name="connsiteX26" fmla="*/ 4942915 w 6236546"/>
                <a:gd name="connsiteY26" fmla="*/ 3802304 h 4304169"/>
                <a:gd name="connsiteX27" fmla="*/ 5432199 w 6236546"/>
                <a:gd name="connsiteY27" fmla="*/ 3794283 h 4304169"/>
                <a:gd name="connsiteX28" fmla="*/ 5632725 w 6236546"/>
                <a:gd name="connsiteY28" fmla="*/ 4034914 h 4304169"/>
                <a:gd name="connsiteX29" fmla="*/ 5961589 w 6236546"/>
                <a:gd name="connsiteY29" fmla="*/ 4275546 h 4304169"/>
                <a:gd name="connsiteX30" fmla="*/ 6210241 w 6236546"/>
                <a:gd name="connsiteY30" fmla="*/ 4267525 h 4304169"/>
                <a:gd name="connsiteX31" fmla="*/ 6210241 w 6236546"/>
                <a:gd name="connsiteY31" fmla="*/ 3986788 h 4304169"/>
                <a:gd name="connsiteX32" fmla="*/ 6041799 w 6236546"/>
                <a:gd name="connsiteY32" fmla="*/ 3641883 h 4304169"/>
                <a:gd name="connsiteX33" fmla="*/ 6025757 w 6236546"/>
                <a:gd name="connsiteY33" fmla="*/ 3457398 h 4304169"/>
                <a:gd name="connsiteX34" fmla="*/ 6194199 w 6236546"/>
                <a:gd name="connsiteY34" fmla="*/ 3216767 h 4304169"/>
                <a:gd name="connsiteX35" fmla="*/ 5985652 w 6236546"/>
                <a:gd name="connsiteY35" fmla="*/ 3024262 h 4304169"/>
                <a:gd name="connsiteX36" fmla="*/ 5761062 w 6236546"/>
                <a:gd name="connsiteY36" fmla="*/ 2807693 h 4304169"/>
                <a:gd name="connsiteX37" fmla="*/ 5648768 w 6236546"/>
                <a:gd name="connsiteY37" fmla="*/ 2687377 h 4304169"/>
                <a:gd name="connsiteX38" fmla="*/ 5319904 w 6236546"/>
                <a:gd name="connsiteY38" fmla="*/ 2727483 h 4304169"/>
                <a:gd name="connsiteX39" fmla="*/ 5287820 w 6236546"/>
                <a:gd name="connsiteY39" fmla="*/ 2414662 h 4304169"/>
                <a:gd name="connsiteX40" fmla="*/ 5191568 w 6236546"/>
                <a:gd name="connsiteY40" fmla="*/ 2069756 h 4304169"/>
                <a:gd name="connsiteX41" fmla="*/ 5664810 w 6236546"/>
                <a:gd name="connsiteY41" fmla="*/ 1965483 h 4304169"/>
                <a:gd name="connsiteX42" fmla="*/ 5680852 w 6236546"/>
                <a:gd name="connsiteY42" fmla="*/ 1740893 h 4304169"/>
                <a:gd name="connsiteX43" fmla="*/ 5384073 w 6236546"/>
                <a:gd name="connsiteY43" fmla="*/ 1436093 h 4304169"/>
                <a:gd name="connsiteX44" fmla="*/ 5327925 w 6236546"/>
                <a:gd name="connsiteY44" fmla="*/ 1107230 h 4304169"/>
                <a:gd name="connsiteX45" fmla="*/ 5079273 w 6236546"/>
                <a:gd name="connsiteY45" fmla="*/ 1163377 h 4304169"/>
                <a:gd name="connsiteX46" fmla="*/ 4710304 w 6236546"/>
                <a:gd name="connsiteY46" fmla="*/ 1147335 h 4304169"/>
                <a:gd name="connsiteX47" fmla="*/ 4437589 w 6236546"/>
                <a:gd name="connsiteY47" fmla="*/ 962851 h 4304169"/>
                <a:gd name="connsiteX48" fmla="*/ 4349357 w 6236546"/>
                <a:gd name="connsiteY48" fmla="*/ 698156 h 4304169"/>
                <a:gd name="connsiteX49" fmla="*/ 4317273 w 6236546"/>
                <a:gd name="connsiteY49" fmla="*/ 441483 h 4304169"/>
                <a:gd name="connsiteX50" fmla="*/ 4188936 w 6236546"/>
                <a:gd name="connsiteY50" fmla="*/ 321167 h 4304169"/>
                <a:gd name="connsiteX51" fmla="*/ 3908199 w 6236546"/>
                <a:gd name="connsiteY51" fmla="*/ 321167 h 4304169"/>
                <a:gd name="connsiteX52" fmla="*/ 3651525 w 6236546"/>
                <a:gd name="connsiteY52" fmla="*/ 321167 h 4304169"/>
                <a:gd name="connsiteX53" fmla="*/ 3330683 w 6236546"/>
                <a:gd name="connsiteY53" fmla="*/ 321167 h 4304169"/>
                <a:gd name="connsiteX54" fmla="*/ 3186304 w 6236546"/>
                <a:gd name="connsiteY54" fmla="*/ 481588 h 4304169"/>
                <a:gd name="connsiteX55" fmla="*/ 3009841 w 6236546"/>
                <a:gd name="connsiteY55" fmla="*/ 601904 h 4304169"/>
                <a:gd name="connsiteX56" fmla="*/ 2825357 w 6236546"/>
                <a:gd name="connsiteY56" fmla="*/ 585862 h 4304169"/>
                <a:gd name="connsiteX57" fmla="*/ 2825357 w 6236546"/>
                <a:gd name="connsiteY57" fmla="*/ 265020 h 4304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236546" h="4304169">
                  <a:moveTo>
                    <a:pt x="2825357" y="265020"/>
                  </a:moveTo>
                  <a:cubicBezTo>
                    <a:pt x="2781241" y="211546"/>
                    <a:pt x="2632852" y="306462"/>
                    <a:pt x="2560662" y="265020"/>
                  </a:cubicBezTo>
                  <a:cubicBezTo>
                    <a:pt x="2488472" y="223578"/>
                    <a:pt x="2511199" y="52462"/>
                    <a:pt x="2392220" y="16367"/>
                  </a:cubicBezTo>
                  <a:cubicBezTo>
                    <a:pt x="2273241" y="-19728"/>
                    <a:pt x="1991168" y="9683"/>
                    <a:pt x="1846789" y="48451"/>
                  </a:cubicBezTo>
                  <a:cubicBezTo>
                    <a:pt x="1702410" y="87219"/>
                    <a:pt x="1685031" y="195503"/>
                    <a:pt x="1525947" y="248977"/>
                  </a:cubicBezTo>
                  <a:cubicBezTo>
                    <a:pt x="1366863" y="302451"/>
                    <a:pt x="948431" y="261009"/>
                    <a:pt x="892283" y="369293"/>
                  </a:cubicBezTo>
                  <a:cubicBezTo>
                    <a:pt x="836135" y="477577"/>
                    <a:pt x="1092809" y="746283"/>
                    <a:pt x="1189062" y="898683"/>
                  </a:cubicBezTo>
                  <a:cubicBezTo>
                    <a:pt x="1285315" y="1051083"/>
                    <a:pt x="1476483" y="1147335"/>
                    <a:pt x="1469799" y="1283693"/>
                  </a:cubicBezTo>
                  <a:cubicBezTo>
                    <a:pt x="1463115" y="1420051"/>
                    <a:pt x="1246546" y="1564430"/>
                    <a:pt x="1148957" y="1716830"/>
                  </a:cubicBezTo>
                  <a:cubicBezTo>
                    <a:pt x="1051368" y="1869230"/>
                    <a:pt x="976504" y="2117883"/>
                    <a:pt x="884262" y="2198093"/>
                  </a:cubicBezTo>
                  <a:cubicBezTo>
                    <a:pt x="792020" y="2278304"/>
                    <a:pt x="715820" y="2214135"/>
                    <a:pt x="595504" y="2198093"/>
                  </a:cubicBezTo>
                  <a:cubicBezTo>
                    <a:pt x="475188" y="2182051"/>
                    <a:pt x="261294" y="2084462"/>
                    <a:pt x="162368" y="2101841"/>
                  </a:cubicBezTo>
                  <a:cubicBezTo>
                    <a:pt x="63442" y="2119220"/>
                    <a:pt x="13979" y="2214136"/>
                    <a:pt x="1947" y="2302367"/>
                  </a:cubicBezTo>
                  <a:cubicBezTo>
                    <a:pt x="-10085" y="2390599"/>
                    <a:pt x="35367" y="2551020"/>
                    <a:pt x="90178" y="2631230"/>
                  </a:cubicBezTo>
                  <a:cubicBezTo>
                    <a:pt x="144988" y="2711441"/>
                    <a:pt x="197126" y="2768925"/>
                    <a:pt x="330810" y="2783630"/>
                  </a:cubicBezTo>
                  <a:cubicBezTo>
                    <a:pt x="464494" y="2798335"/>
                    <a:pt x="706462" y="2758230"/>
                    <a:pt x="892283" y="2719462"/>
                  </a:cubicBezTo>
                  <a:cubicBezTo>
                    <a:pt x="1078104" y="2680694"/>
                    <a:pt x="1445736" y="2551020"/>
                    <a:pt x="1445736" y="2551020"/>
                  </a:cubicBezTo>
                  <a:cubicBezTo>
                    <a:pt x="1610168" y="2501557"/>
                    <a:pt x="1749199" y="2442736"/>
                    <a:pt x="1878873" y="2422683"/>
                  </a:cubicBezTo>
                  <a:cubicBezTo>
                    <a:pt x="2008547" y="2402630"/>
                    <a:pt x="2132873" y="2393273"/>
                    <a:pt x="2223778" y="2430704"/>
                  </a:cubicBezTo>
                  <a:cubicBezTo>
                    <a:pt x="2314683" y="2468135"/>
                    <a:pt x="2353451" y="2569735"/>
                    <a:pt x="2424304" y="2647272"/>
                  </a:cubicBezTo>
                  <a:cubicBezTo>
                    <a:pt x="2495157" y="2724809"/>
                    <a:pt x="2532589" y="2813041"/>
                    <a:pt x="2648894" y="2895925"/>
                  </a:cubicBezTo>
                  <a:cubicBezTo>
                    <a:pt x="2765199" y="2978809"/>
                    <a:pt x="2976420" y="3099124"/>
                    <a:pt x="3122136" y="3144577"/>
                  </a:cubicBezTo>
                  <a:cubicBezTo>
                    <a:pt x="3267852" y="3190030"/>
                    <a:pt x="3374800" y="3155273"/>
                    <a:pt x="3523189" y="3168641"/>
                  </a:cubicBezTo>
                  <a:cubicBezTo>
                    <a:pt x="3671578" y="3182009"/>
                    <a:pt x="3885473" y="3191367"/>
                    <a:pt x="4012473" y="3224788"/>
                  </a:cubicBezTo>
                  <a:cubicBezTo>
                    <a:pt x="4139473" y="3258209"/>
                    <a:pt x="4191610" y="3303662"/>
                    <a:pt x="4285189" y="3369167"/>
                  </a:cubicBezTo>
                  <a:cubicBezTo>
                    <a:pt x="4378768" y="3434672"/>
                    <a:pt x="4464326" y="3545630"/>
                    <a:pt x="4573947" y="3617820"/>
                  </a:cubicBezTo>
                  <a:cubicBezTo>
                    <a:pt x="4683568" y="3690010"/>
                    <a:pt x="4799873" y="3772894"/>
                    <a:pt x="4942915" y="3802304"/>
                  </a:cubicBezTo>
                  <a:cubicBezTo>
                    <a:pt x="5085957" y="3831714"/>
                    <a:pt x="5317231" y="3755515"/>
                    <a:pt x="5432199" y="3794283"/>
                  </a:cubicBezTo>
                  <a:cubicBezTo>
                    <a:pt x="5547167" y="3833051"/>
                    <a:pt x="5544493" y="3954704"/>
                    <a:pt x="5632725" y="4034914"/>
                  </a:cubicBezTo>
                  <a:cubicBezTo>
                    <a:pt x="5720957" y="4115124"/>
                    <a:pt x="5865336" y="4236778"/>
                    <a:pt x="5961589" y="4275546"/>
                  </a:cubicBezTo>
                  <a:cubicBezTo>
                    <a:pt x="6057842" y="4314314"/>
                    <a:pt x="6168799" y="4315651"/>
                    <a:pt x="6210241" y="4267525"/>
                  </a:cubicBezTo>
                  <a:cubicBezTo>
                    <a:pt x="6251683" y="4219399"/>
                    <a:pt x="6238315" y="4091062"/>
                    <a:pt x="6210241" y="3986788"/>
                  </a:cubicBezTo>
                  <a:cubicBezTo>
                    <a:pt x="6182167" y="3882514"/>
                    <a:pt x="6072546" y="3730115"/>
                    <a:pt x="6041799" y="3641883"/>
                  </a:cubicBezTo>
                  <a:cubicBezTo>
                    <a:pt x="6011052" y="3553651"/>
                    <a:pt x="6000357" y="3528251"/>
                    <a:pt x="6025757" y="3457398"/>
                  </a:cubicBezTo>
                  <a:cubicBezTo>
                    <a:pt x="6051157" y="3386545"/>
                    <a:pt x="6200883" y="3288956"/>
                    <a:pt x="6194199" y="3216767"/>
                  </a:cubicBezTo>
                  <a:cubicBezTo>
                    <a:pt x="6187515" y="3144578"/>
                    <a:pt x="6057841" y="3092441"/>
                    <a:pt x="5985652" y="3024262"/>
                  </a:cubicBezTo>
                  <a:cubicBezTo>
                    <a:pt x="5913463" y="2956083"/>
                    <a:pt x="5817209" y="2863840"/>
                    <a:pt x="5761062" y="2807693"/>
                  </a:cubicBezTo>
                  <a:cubicBezTo>
                    <a:pt x="5704915" y="2751546"/>
                    <a:pt x="5722294" y="2700745"/>
                    <a:pt x="5648768" y="2687377"/>
                  </a:cubicBezTo>
                  <a:cubicBezTo>
                    <a:pt x="5575242" y="2674009"/>
                    <a:pt x="5380062" y="2772935"/>
                    <a:pt x="5319904" y="2727483"/>
                  </a:cubicBezTo>
                  <a:cubicBezTo>
                    <a:pt x="5259746" y="2682031"/>
                    <a:pt x="5309209" y="2524283"/>
                    <a:pt x="5287820" y="2414662"/>
                  </a:cubicBezTo>
                  <a:cubicBezTo>
                    <a:pt x="5266431" y="2305041"/>
                    <a:pt x="5128736" y="2144619"/>
                    <a:pt x="5191568" y="2069756"/>
                  </a:cubicBezTo>
                  <a:cubicBezTo>
                    <a:pt x="5254400" y="1994893"/>
                    <a:pt x="5583263" y="2020293"/>
                    <a:pt x="5664810" y="1965483"/>
                  </a:cubicBezTo>
                  <a:cubicBezTo>
                    <a:pt x="5746357" y="1910673"/>
                    <a:pt x="5727641" y="1829125"/>
                    <a:pt x="5680852" y="1740893"/>
                  </a:cubicBezTo>
                  <a:cubicBezTo>
                    <a:pt x="5634063" y="1652661"/>
                    <a:pt x="5442894" y="1541703"/>
                    <a:pt x="5384073" y="1436093"/>
                  </a:cubicBezTo>
                  <a:cubicBezTo>
                    <a:pt x="5325252" y="1330483"/>
                    <a:pt x="5378725" y="1152683"/>
                    <a:pt x="5327925" y="1107230"/>
                  </a:cubicBezTo>
                  <a:cubicBezTo>
                    <a:pt x="5277125" y="1061777"/>
                    <a:pt x="5182210" y="1156693"/>
                    <a:pt x="5079273" y="1163377"/>
                  </a:cubicBezTo>
                  <a:cubicBezTo>
                    <a:pt x="4976336" y="1170061"/>
                    <a:pt x="4817251" y="1180756"/>
                    <a:pt x="4710304" y="1147335"/>
                  </a:cubicBezTo>
                  <a:cubicBezTo>
                    <a:pt x="4603357" y="1113914"/>
                    <a:pt x="4497747" y="1037714"/>
                    <a:pt x="4437589" y="962851"/>
                  </a:cubicBezTo>
                  <a:cubicBezTo>
                    <a:pt x="4377431" y="887988"/>
                    <a:pt x="4369410" y="785051"/>
                    <a:pt x="4349357" y="698156"/>
                  </a:cubicBezTo>
                  <a:cubicBezTo>
                    <a:pt x="4329304" y="611261"/>
                    <a:pt x="4344010" y="504315"/>
                    <a:pt x="4317273" y="441483"/>
                  </a:cubicBezTo>
                  <a:cubicBezTo>
                    <a:pt x="4290536" y="378652"/>
                    <a:pt x="4257115" y="341220"/>
                    <a:pt x="4188936" y="321167"/>
                  </a:cubicBezTo>
                  <a:cubicBezTo>
                    <a:pt x="4120757" y="301114"/>
                    <a:pt x="3908199" y="321167"/>
                    <a:pt x="3908199" y="321167"/>
                  </a:cubicBezTo>
                  <a:lnTo>
                    <a:pt x="3651525" y="321167"/>
                  </a:lnTo>
                  <a:cubicBezTo>
                    <a:pt x="3555272" y="321167"/>
                    <a:pt x="3408220" y="294430"/>
                    <a:pt x="3330683" y="321167"/>
                  </a:cubicBezTo>
                  <a:cubicBezTo>
                    <a:pt x="3253146" y="347904"/>
                    <a:pt x="3239778" y="434798"/>
                    <a:pt x="3186304" y="481588"/>
                  </a:cubicBezTo>
                  <a:cubicBezTo>
                    <a:pt x="3132830" y="528378"/>
                    <a:pt x="3069999" y="584525"/>
                    <a:pt x="3009841" y="601904"/>
                  </a:cubicBezTo>
                  <a:cubicBezTo>
                    <a:pt x="2949683" y="619283"/>
                    <a:pt x="2860115" y="642009"/>
                    <a:pt x="2825357" y="585862"/>
                  </a:cubicBezTo>
                  <a:cubicBezTo>
                    <a:pt x="2790599" y="529715"/>
                    <a:pt x="2869473" y="318494"/>
                    <a:pt x="2825357" y="265020"/>
                  </a:cubicBezTo>
                  <a:close/>
                </a:path>
              </a:pathLst>
            </a:custGeom>
            <a:solidFill>
              <a:srgbClr val="FFFF00">
                <a:alpha val="43000"/>
              </a:srgbClr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0" name="Полилиния 219"/>
            <p:cNvSpPr/>
            <p:nvPr/>
          </p:nvSpPr>
          <p:spPr>
            <a:xfrm>
              <a:off x="7119354" y="6011628"/>
              <a:ext cx="199533" cy="114057"/>
            </a:xfrm>
            <a:custGeom>
              <a:avLst/>
              <a:gdLst>
                <a:gd name="connsiteX0" fmla="*/ 985458 w 1227381"/>
                <a:gd name="connsiteY0" fmla="*/ 157964 h 841995"/>
                <a:gd name="connsiteX1" fmla="*/ 680658 w 1227381"/>
                <a:gd name="connsiteY1" fmla="*/ 18264 h 841995"/>
                <a:gd name="connsiteX2" fmla="*/ 331408 w 1227381"/>
                <a:gd name="connsiteY2" fmla="*/ 18264 h 841995"/>
                <a:gd name="connsiteX3" fmla="*/ 1208 w 1227381"/>
                <a:gd name="connsiteY3" fmla="*/ 170664 h 841995"/>
                <a:gd name="connsiteX4" fmla="*/ 242508 w 1227381"/>
                <a:gd name="connsiteY4" fmla="*/ 551664 h 841995"/>
                <a:gd name="connsiteX5" fmla="*/ 794958 w 1227381"/>
                <a:gd name="connsiteY5" fmla="*/ 735814 h 841995"/>
                <a:gd name="connsiteX6" fmla="*/ 1118808 w 1227381"/>
                <a:gd name="connsiteY6" fmla="*/ 837414 h 841995"/>
                <a:gd name="connsiteX7" fmla="*/ 1036258 w 1227381"/>
                <a:gd name="connsiteY7" fmla="*/ 589764 h 841995"/>
                <a:gd name="connsiteX8" fmla="*/ 1226758 w 1227381"/>
                <a:gd name="connsiteY8" fmla="*/ 361164 h 841995"/>
                <a:gd name="connsiteX9" fmla="*/ 985458 w 1227381"/>
                <a:gd name="connsiteY9" fmla="*/ 157964 h 84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7381" h="841995">
                  <a:moveTo>
                    <a:pt x="985458" y="157964"/>
                  </a:moveTo>
                  <a:cubicBezTo>
                    <a:pt x="894441" y="100814"/>
                    <a:pt x="789666" y="41547"/>
                    <a:pt x="680658" y="18264"/>
                  </a:cubicBezTo>
                  <a:cubicBezTo>
                    <a:pt x="571650" y="-5019"/>
                    <a:pt x="444650" y="-7136"/>
                    <a:pt x="331408" y="18264"/>
                  </a:cubicBezTo>
                  <a:cubicBezTo>
                    <a:pt x="218166" y="43664"/>
                    <a:pt x="16025" y="81764"/>
                    <a:pt x="1208" y="170664"/>
                  </a:cubicBezTo>
                  <a:cubicBezTo>
                    <a:pt x="-13609" y="259564"/>
                    <a:pt x="110216" y="457472"/>
                    <a:pt x="242508" y="551664"/>
                  </a:cubicBezTo>
                  <a:cubicBezTo>
                    <a:pt x="374800" y="645856"/>
                    <a:pt x="648908" y="688189"/>
                    <a:pt x="794958" y="735814"/>
                  </a:cubicBezTo>
                  <a:cubicBezTo>
                    <a:pt x="941008" y="783439"/>
                    <a:pt x="1078591" y="861756"/>
                    <a:pt x="1118808" y="837414"/>
                  </a:cubicBezTo>
                  <a:cubicBezTo>
                    <a:pt x="1159025" y="813072"/>
                    <a:pt x="1018266" y="669139"/>
                    <a:pt x="1036258" y="589764"/>
                  </a:cubicBezTo>
                  <a:cubicBezTo>
                    <a:pt x="1054250" y="510389"/>
                    <a:pt x="1239458" y="436306"/>
                    <a:pt x="1226758" y="361164"/>
                  </a:cubicBezTo>
                  <a:cubicBezTo>
                    <a:pt x="1214058" y="286022"/>
                    <a:pt x="1076475" y="215114"/>
                    <a:pt x="985458" y="157964"/>
                  </a:cubicBezTo>
                  <a:close/>
                </a:path>
              </a:pathLst>
            </a:custGeom>
            <a:solidFill>
              <a:srgbClr val="FF0000">
                <a:alpha val="34000"/>
              </a:srgbClr>
            </a:solidFill>
            <a:ln>
              <a:solidFill>
                <a:srgbClr val="FF0000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1" name="Text Box 97"/>
            <p:cNvSpPr txBox="1">
              <a:spLocks noChangeArrowheads="1"/>
            </p:cNvSpPr>
            <p:nvPr/>
          </p:nvSpPr>
          <p:spPr bwMode="auto">
            <a:xfrm>
              <a:off x="7518951" y="578762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13–17 м/с</a:t>
              </a:r>
            </a:p>
          </p:txBody>
        </p:sp>
        <p:sp>
          <p:nvSpPr>
            <p:cNvPr id="226" name="Text Box 97"/>
            <p:cNvSpPr txBox="1">
              <a:spLocks noChangeArrowheads="1"/>
            </p:cNvSpPr>
            <p:nvPr/>
          </p:nvSpPr>
          <p:spPr bwMode="auto">
            <a:xfrm>
              <a:off x="7525553" y="6007555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в диапазоне 18-25 м/с</a:t>
              </a:r>
            </a:p>
          </p:txBody>
        </p:sp>
        <p:sp>
          <p:nvSpPr>
            <p:cNvPr id="227" name="Полилиния 226"/>
            <p:cNvSpPr/>
            <p:nvPr/>
          </p:nvSpPr>
          <p:spPr>
            <a:xfrm>
              <a:off x="7133396" y="6230633"/>
              <a:ext cx="199533" cy="130571"/>
            </a:xfrm>
            <a:custGeom>
              <a:avLst/>
              <a:gdLst>
                <a:gd name="connsiteX0" fmla="*/ 304029 w 3865376"/>
                <a:gd name="connsiteY0" fmla="*/ 1245 h 2751529"/>
                <a:gd name="connsiteX1" fmla="*/ 167671 w 3865376"/>
                <a:gd name="connsiteY1" fmla="*/ 129582 h 2751529"/>
                <a:gd name="connsiteX2" fmla="*/ 7250 w 3865376"/>
                <a:gd name="connsiteY2" fmla="*/ 378234 h 2751529"/>
                <a:gd name="connsiteX3" fmla="*/ 63397 w 3865376"/>
                <a:gd name="connsiteY3" fmla="*/ 530634 h 2751529"/>
                <a:gd name="connsiteX4" fmla="*/ 376219 w 3865376"/>
                <a:gd name="connsiteY4" fmla="*/ 634908 h 2751529"/>
                <a:gd name="connsiteX5" fmla="*/ 560703 w 3865376"/>
                <a:gd name="connsiteY5" fmla="*/ 771266 h 2751529"/>
                <a:gd name="connsiteX6" fmla="*/ 761229 w 3865376"/>
                <a:gd name="connsiteY6" fmla="*/ 907624 h 2751529"/>
                <a:gd name="connsiteX7" fmla="*/ 945713 w 3865376"/>
                <a:gd name="connsiteY7" fmla="*/ 1108150 h 2751529"/>
                <a:gd name="connsiteX8" fmla="*/ 1009882 w 3865376"/>
                <a:gd name="connsiteY8" fmla="*/ 1340761 h 2751529"/>
                <a:gd name="connsiteX9" fmla="*/ 921650 w 3865376"/>
                <a:gd name="connsiteY9" fmla="*/ 1581392 h 2751529"/>
                <a:gd name="connsiteX10" fmla="*/ 769250 w 3865376"/>
                <a:gd name="connsiteY10" fmla="*/ 1653582 h 2751529"/>
                <a:gd name="connsiteX11" fmla="*/ 239861 w 3865376"/>
                <a:gd name="connsiteY11" fmla="*/ 1637540 h 2751529"/>
                <a:gd name="connsiteX12" fmla="*/ 432366 w 3865376"/>
                <a:gd name="connsiteY12" fmla="*/ 1749834 h 2751529"/>
                <a:gd name="connsiteX13" fmla="*/ 672997 w 3865376"/>
                <a:gd name="connsiteY13" fmla="*/ 2022550 h 2751529"/>
                <a:gd name="connsiteX14" fmla="*/ 921650 w 3865376"/>
                <a:gd name="connsiteY14" fmla="*/ 2215056 h 2751529"/>
                <a:gd name="connsiteX15" fmla="*/ 1162282 w 3865376"/>
                <a:gd name="connsiteY15" fmla="*/ 2455687 h 2751529"/>
                <a:gd name="connsiteX16" fmla="*/ 1370829 w 3865376"/>
                <a:gd name="connsiteY16" fmla="*/ 2632150 h 2751529"/>
                <a:gd name="connsiteX17" fmla="*/ 1434997 w 3865376"/>
                <a:gd name="connsiteY17" fmla="*/ 2736424 h 2751529"/>
                <a:gd name="connsiteX18" fmla="*/ 1683650 w 3865376"/>
                <a:gd name="connsiteY18" fmla="*/ 2736424 h 2751529"/>
                <a:gd name="connsiteX19" fmla="*/ 1747819 w 3865376"/>
                <a:gd name="connsiteY19" fmla="*/ 2600066 h 2751529"/>
                <a:gd name="connsiteX20" fmla="*/ 1820008 w 3865376"/>
                <a:gd name="connsiteY20" fmla="*/ 2383498 h 2751529"/>
                <a:gd name="connsiteX21" fmla="*/ 1980429 w 3865376"/>
                <a:gd name="connsiteY21" fmla="*/ 2287245 h 2751529"/>
                <a:gd name="connsiteX22" fmla="*/ 2261166 w 3865376"/>
                <a:gd name="connsiteY22" fmla="*/ 2303287 h 2751529"/>
                <a:gd name="connsiteX23" fmla="*/ 2501797 w 3865376"/>
                <a:gd name="connsiteY23" fmla="*/ 2359434 h 2751529"/>
                <a:gd name="connsiteX24" fmla="*/ 2646176 w 3865376"/>
                <a:gd name="connsiteY24" fmla="*/ 2343392 h 2751529"/>
                <a:gd name="connsiteX25" fmla="*/ 2678261 w 3865376"/>
                <a:gd name="connsiteY25" fmla="*/ 2190992 h 2751529"/>
                <a:gd name="connsiteX26" fmla="*/ 2646176 w 3865376"/>
                <a:gd name="connsiteY26" fmla="*/ 1998487 h 2751529"/>
                <a:gd name="connsiteX27" fmla="*/ 2774513 w 3865376"/>
                <a:gd name="connsiteY27" fmla="*/ 1822024 h 2751529"/>
                <a:gd name="connsiteX28" fmla="*/ 2926913 w 3865376"/>
                <a:gd name="connsiteY28" fmla="*/ 1653582 h 2751529"/>
                <a:gd name="connsiteX29" fmla="*/ 2894829 w 3865376"/>
                <a:gd name="connsiteY29" fmla="*/ 1412950 h 2751529"/>
                <a:gd name="connsiteX30" fmla="*/ 3063271 w 3865376"/>
                <a:gd name="connsiteY30" fmla="*/ 1477119 h 2751529"/>
                <a:gd name="connsiteX31" fmla="*/ 3255776 w 3865376"/>
                <a:gd name="connsiteY31" fmla="*/ 1525245 h 2751529"/>
                <a:gd name="connsiteX32" fmla="*/ 3384113 w 3865376"/>
                <a:gd name="connsiteY32" fmla="*/ 1637540 h 2751529"/>
                <a:gd name="connsiteX33" fmla="*/ 3600682 w 3865376"/>
                <a:gd name="connsiteY33" fmla="*/ 1645561 h 2751529"/>
                <a:gd name="connsiteX34" fmla="*/ 3769124 w 3865376"/>
                <a:gd name="connsiteY34" fmla="*/ 1509203 h 2751529"/>
                <a:gd name="connsiteX35" fmla="*/ 3865376 w 3865376"/>
                <a:gd name="connsiteY35" fmla="*/ 1260550 h 2751529"/>
                <a:gd name="connsiteX36" fmla="*/ 3769124 w 3865376"/>
                <a:gd name="connsiteY36" fmla="*/ 1388887 h 2751529"/>
                <a:gd name="connsiteX37" fmla="*/ 3456303 w 3865376"/>
                <a:gd name="connsiteY37" fmla="*/ 1260550 h 2751529"/>
                <a:gd name="connsiteX38" fmla="*/ 3071292 w 3865376"/>
                <a:gd name="connsiteY38" fmla="*/ 875540 h 2751529"/>
                <a:gd name="connsiteX39" fmla="*/ 2814619 w 3865376"/>
                <a:gd name="connsiteY39" fmla="*/ 859498 h 2751529"/>
                <a:gd name="connsiteX40" fmla="*/ 2453671 w 3865376"/>
                <a:gd name="connsiteY40" fmla="*/ 867519 h 2751529"/>
                <a:gd name="connsiteX41" fmla="*/ 2092724 w 3865376"/>
                <a:gd name="connsiteY41" fmla="*/ 626887 h 2751529"/>
                <a:gd name="connsiteX42" fmla="*/ 1795945 w 3865376"/>
                <a:gd name="connsiteY42" fmla="*/ 354171 h 2751529"/>
                <a:gd name="connsiteX43" fmla="*/ 1330724 w 3865376"/>
                <a:gd name="connsiteY43" fmla="*/ 257919 h 2751529"/>
                <a:gd name="connsiteX44" fmla="*/ 1009882 w 3865376"/>
                <a:gd name="connsiteY44" fmla="*/ 257919 h 2751529"/>
                <a:gd name="connsiteX45" fmla="*/ 640913 w 3865376"/>
                <a:gd name="connsiteY45" fmla="*/ 201771 h 2751529"/>
                <a:gd name="connsiteX46" fmla="*/ 304029 w 3865376"/>
                <a:gd name="connsiteY46" fmla="*/ 1245 h 27515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3865376" h="2751529">
                  <a:moveTo>
                    <a:pt x="304029" y="1245"/>
                  </a:moveTo>
                  <a:cubicBezTo>
                    <a:pt x="225155" y="-10786"/>
                    <a:pt x="217134" y="66751"/>
                    <a:pt x="167671" y="129582"/>
                  </a:cubicBezTo>
                  <a:cubicBezTo>
                    <a:pt x="118208" y="192413"/>
                    <a:pt x="24629" y="311392"/>
                    <a:pt x="7250" y="378234"/>
                  </a:cubicBezTo>
                  <a:cubicBezTo>
                    <a:pt x="-10129" y="445076"/>
                    <a:pt x="1902" y="487855"/>
                    <a:pt x="63397" y="530634"/>
                  </a:cubicBezTo>
                  <a:cubicBezTo>
                    <a:pt x="124892" y="573413"/>
                    <a:pt x="293335" y="594803"/>
                    <a:pt x="376219" y="634908"/>
                  </a:cubicBezTo>
                  <a:cubicBezTo>
                    <a:pt x="459103" y="675013"/>
                    <a:pt x="496535" y="725813"/>
                    <a:pt x="560703" y="771266"/>
                  </a:cubicBezTo>
                  <a:cubicBezTo>
                    <a:pt x="624871" y="816719"/>
                    <a:pt x="697061" y="851477"/>
                    <a:pt x="761229" y="907624"/>
                  </a:cubicBezTo>
                  <a:cubicBezTo>
                    <a:pt x="825397" y="963771"/>
                    <a:pt x="904271" y="1035960"/>
                    <a:pt x="945713" y="1108150"/>
                  </a:cubicBezTo>
                  <a:cubicBezTo>
                    <a:pt x="987155" y="1180340"/>
                    <a:pt x="1013893" y="1261887"/>
                    <a:pt x="1009882" y="1340761"/>
                  </a:cubicBezTo>
                  <a:cubicBezTo>
                    <a:pt x="1005872" y="1419635"/>
                    <a:pt x="961755" y="1529255"/>
                    <a:pt x="921650" y="1581392"/>
                  </a:cubicBezTo>
                  <a:cubicBezTo>
                    <a:pt x="881545" y="1633529"/>
                    <a:pt x="882882" y="1644224"/>
                    <a:pt x="769250" y="1653582"/>
                  </a:cubicBezTo>
                  <a:cubicBezTo>
                    <a:pt x="655619" y="1662940"/>
                    <a:pt x="296008" y="1621498"/>
                    <a:pt x="239861" y="1637540"/>
                  </a:cubicBezTo>
                  <a:cubicBezTo>
                    <a:pt x="183714" y="1653582"/>
                    <a:pt x="360177" y="1685666"/>
                    <a:pt x="432366" y="1749834"/>
                  </a:cubicBezTo>
                  <a:cubicBezTo>
                    <a:pt x="504555" y="1814002"/>
                    <a:pt x="591450" y="1945013"/>
                    <a:pt x="672997" y="2022550"/>
                  </a:cubicBezTo>
                  <a:cubicBezTo>
                    <a:pt x="754544" y="2100087"/>
                    <a:pt x="840103" y="2142867"/>
                    <a:pt x="921650" y="2215056"/>
                  </a:cubicBezTo>
                  <a:cubicBezTo>
                    <a:pt x="1003198" y="2287246"/>
                    <a:pt x="1087419" y="2386171"/>
                    <a:pt x="1162282" y="2455687"/>
                  </a:cubicBezTo>
                  <a:cubicBezTo>
                    <a:pt x="1237145" y="2525203"/>
                    <a:pt x="1325377" y="2585361"/>
                    <a:pt x="1370829" y="2632150"/>
                  </a:cubicBezTo>
                  <a:cubicBezTo>
                    <a:pt x="1416281" y="2678939"/>
                    <a:pt x="1382860" y="2719045"/>
                    <a:pt x="1434997" y="2736424"/>
                  </a:cubicBezTo>
                  <a:cubicBezTo>
                    <a:pt x="1487134" y="2753803"/>
                    <a:pt x="1631513" y="2759150"/>
                    <a:pt x="1683650" y="2736424"/>
                  </a:cubicBezTo>
                  <a:cubicBezTo>
                    <a:pt x="1735787" y="2713698"/>
                    <a:pt x="1725093" y="2658887"/>
                    <a:pt x="1747819" y="2600066"/>
                  </a:cubicBezTo>
                  <a:cubicBezTo>
                    <a:pt x="1770545" y="2541245"/>
                    <a:pt x="1781240" y="2435635"/>
                    <a:pt x="1820008" y="2383498"/>
                  </a:cubicBezTo>
                  <a:cubicBezTo>
                    <a:pt x="1858776" y="2331361"/>
                    <a:pt x="1906903" y="2300613"/>
                    <a:pt x="1980429" y="2287245"/>
                  </a:cubicBezTo>
                  <a:cubicBezTo>
                    <a:pt x="2053955" y="2273877"/>
                    <a:pt x="2174271" y="2291256"/>
                    <a:pt x="2261166" y="2303287"/>
                  </a:cubicBezTo>
                  <a:cubicBezTo>
                    <a:pt x="2348061" y="2315318"/>
                    <a:pt x="2437629" y="2352750"/>
                    <a:pt x="2501797" y="2359434"/>
                  </a:cubicBezTo>
                  <a:lnTo>
                    <a:pt x="2646176" y="2343392"/>
                  </a:lnTo>
                  <a:cubicBezTo>
                    <a:pt x="2675587" y="2315318"/>
                    <a:pt x="2678261" y="2248476"/>
                    <a:pt x="2678261" y="2190992"/>
                  </a:cubicBezTo>
                  <a:cubicBezTo>
                    <a:pt x="2678261" y="2133508"/>
                    <a:pt x="2630134" y="2059982"/>
                    <a:pt x="2646176" y="1998487"/>
                  </a:cubicBezTo>
                  <a:cubicBezTo>
                    <a:pt x="2662218" y="1936992"/>
                    <a:pt x="2727724" y="1879508"/>
                    <a:pt x="2774513" y="1822024"/>
                  </a:cubicBezTo>
                  <a:cubicBezTo>
                    <a:pt x="2821303" y="1764540"/>
                    <a:pt x="2906860" y="1721761"/>
                    <a:pt x="2926913" y="1653582"/>
                  </a:cubicBezTo>
                  <a:cubicBezTo>
                    <a:pt x="2946966" y="1585403"/>
                    <a:pt x="2872103" y="1442361"/>
                    <a:pt x="2894829" y="1412950"/>
                  </a:cubicBezTo>
                  <a:cubicBezTo>
                    <a:pt x="2917555" y="1383540"/>
                    <a:pt x="3003113" y="1458403"/>
                    <a:pt x="3063271" y="1477119"/>
                  </a:cubicBezTo>
                  <a:cubicBezTo>
                    <a:pt x="3123429" y="1495835"/>
                    <a:pt x="3202302" y="1498508"/>
                    <a:pt x="3255776" y="1525245"/>
                  </a:cubicBezTo>
                  <a:cubicBezTo>
                    <a:pt x="3309250" y="1551982"/>
                    <a:pt x="3326629" y="1617487"/>
                    <a:pt x="3384113" y="1637540"/>
                  </a:cubicBezTo>
                  <a:cubicBezTo>
                    <a:pt x="3441597" y="1657593"/>
                    <a:pt x="3536514" y="1666951"/>
                    <a:pt x="3600682" y="1645561"/>
                  </a:cubicBezTo>
                  <a:cubicBezTo>
                    <a:pt x="3664851" y="1624172"/>
                    <a:pt x="3725008" y="1573372"/>
                    <a:pt x="3769124" y="1509203"/>
                  </a:cubicBezTo>
                  <a:cubicBezTo>
                    <a:pt x="3813240" y="1445034"/>
                    <a:pt x="3865376" y="1280603"/>
                    <a:pt x="3865376" y="1260550"/>
                  </a:cubicBezTo>
                  <a:cubicBezTo>
                    <a:pt x="3865376" y="1240497"/>
                    <a:pt x="3837303" y="1388887"/>
                    <a:pt x="3769124" y="1388887"/>
                  </a:cubicBezTo>
                  <a:cubicBezTo>
                    <a:pt x="3700945" y="1388887"/>
                    <a:pt x="3572608" y="1346108"/>
                    <a:pt x="3456303" y="1260550"/>
                  </a:cubicBezTo>
                  <a:cubicBezTo>
                    <a:pt x="3339998" y="1174992"/>
                    <a:pt x="3178239" y="942382"/>
                    <a:pt x="3071292" y="875540"/>
                  </a:cubicBezTo>
                  <a:cubicBezTo>
                    <a:pt x="2964345" y="808698"/>
                    <a:pt x="2814619" y="859498"/>
                    <a:pt x="2814619" y="859498"/>
                  </a:cubicBezTo>
                  <a:cubicBezTo>
                    <a:pt x="2711682" y="858161"/>
                    <a:pt x="2573987" y="906288"/>
                    <a:pt x="2453671" y="867519"/>
                  </a:cubicBezTo>
                  <a:cubicBezTo>
                    <a:pt x="2333355" y="828751"/>
                    <a:pt x="2202345" y="712445"/>
                    <a:pt x="2092724" y="626887"/>
                  </a:cubicBezTo>
                  <a:cubicBezTo>
                    <a:pt x="1983103" y="541329"/>
                    <a:pt x="1922945" y="415666"/>
                    <a:pt x="1795945" y="354171"/>
                  </a:cubicBezTo>
                  <a:cubicBezTo>
                    <a:pt x="1668945" y="292676"/>
                    <a:pt x="1461734" y="273961"/>
                    <a:pt x="1330724" y="257919"/>
                  </a:cubicBezTo>
                  <a:cubicBezTo>
                    <a:pt x="1199714" y="241877"/>
                    <a:pt x="1124850" y="267277"/>
                    <a:pt x="1009882" y="257919"/>
                  </a:cubicBezTo>
                  <a:cubicBezTo>
                    <a:pt x="894914" y="248561"/>
                    <a:pt x="757218" y="244550"/>
                    <a:pt x="640913" y="201771"/>
                  </a:cubicBezTo>
                  <a:cubicBezTo>
                    <a:pt x="524608" y="158992"/>
                    <a:pt x="382903" y="13276"/>
                    <a:pt x="304029" y="1245"/>
                  </a:cubicBezTo>
                  <a:close/>
                </a:path>
              </a:pathLst>
            </a:custGeom>
            <a:solidFill>
              <a:srgbClr val="FF0000">
                <a:alpha val="73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 Box 97"/>
            <p:cNvSpPr txBox="1">
              <a:spLocks noChangeArrowheads="1"/>
            </p:cNvSpPr>
            <p:nvPr/>
          </p:nvSpPr>
          <p:spPr bwMode="auto">
            <a:xfrm>
              <a:off x="7526066" y="6205139"/>
              <a:ext cx="1642489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скорость ветра свыше 25 м/с</a:t>
              </a:r>
            </a:p>
          </p:txBody>
        </p:sp>
        <p:sp>
          <p:nvSpPr>
            <p:cNvPr id="233" name="Text Box 97"/>
            <p:cNvSpPr txBox="1">
              <a:spLocks noChangeArrowheads="1"/>
            </p:cNvSpPr>
            <p:nvPr/>
          </p:nvSpPr>
          <p:spPr bwMode="auto">
            <a:xfrm>
              <a:off x="7511331" y="5038252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количество осадков, мм</a:t>
              </a:r>
            </a:p>
          </p:txBody>
        </p:sp>
        <p:sp>
          <p:nvSpPr>
            <p:cNvPr id="234" name="Text Box 97"/>
            <p:cNvSpPr txBox="1">
              <a:spLocks noChangeArrowheads="1"/>
            </p:cNvSpPr>
            <p:nvPr/>
          </p:nvSpPr>
          <p:spPr bwMode="auto">
            <a:xfrm>
              <a:off x="7511331" y="5166886"/>
              <a:ext cx="1018906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порывы ветра, м/с</a:t>
              </a:r>
            </a:p>
          </p:txBody>
        </p:sp>
        <p:sp>
          <p:nvSpPr>
            <p:cNvPr id="235" name="Прямоугольник 234"/>
            <p:cNvSpPr/>
            <p:nvPr/>
          </p:nvSpPr>
          <p:spPr>
            <a:xfrm>
              <a:off x="6965654" y="4655180"/>
              <a:ext cx="422408" cy="104536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68571" tIns="34286" rIns="68571" bIns="34286" anchor="ctr"/>
            <a:lstStyle/>
            <a:p>
              <a:pPr algn="ctr"/>
              <a:r>
                <a:rPr lang="ru-RU" sz="600" kern="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19/330</a:t>
              </a:r>
            </a:p>
          </p:txBody>
        </p:sp>
        <p:sp>
          <p:nvSpPr>
            <p:cNvPr id="236" name="Text Box 97"/>
            <p:cNvSpPr txBox="1">
              <a:spLocks noChangeArrowheads="1"/>
            </p:cNvSpPr>
            <p:nvPr/>
          </p:nvSpPr>
          <p:spPr bwMode="auto">
            <a:xfrm>
              <a:off x="7470662" y="4558668"/>
              <a:ext cx="1440241" cy="234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73" tIns="63988" rIns="127973" bIns="63988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675" b="0" dirty="0">
                  <a:cs typeface="Arial" panose="020B0604020202020204" pitchFamily="34" charset="0"/>
                </a:rPr>
                <a:t>- кол-во домов /населения</a:t>
              </a:r>
            </a:p>
          </p:txBody>
        </p:sp>
        <p:sp>
          <p:nvSpPr>
            <p:cNvPr id="237" name="Прямоугольник 236"/>
            <p:cNvSpPr/>
            <p:nvPr/>
          </p:nvSpPr>
          <p:spPr>
            <a:xfrm>
              <a:off x="6965654" y="4512371"/>
              <a:ext cx="415956" cy="12321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ru-RU" sz="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321/20</a:t>
              </a:r>
            </a:p>
          </p:txBody>
        </p:sp>
        <p:sp>
          <p:nvSpPr>
            <p:cNvPr id="238" name="Text Box 97"/>
            <p:cNvSpPr txBox="1">
              <a:spLocks noChangeArrowheads="1"/>
            </p:cNvSpPr>
            <p:nvPr/>
          </p:nvSpPr>
          <p:spPr bwMode="auto">
            <a:xfrm>
              <a:off x="7496091" y="4324967"/>
              <a:ext cx="1788099" cy="1856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80200" tIns="40101" rIns="80200" bIns="40101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defTabSz="801689">
                <a:defRPr/>
              </a:pPr>
              <a:r>
                <a:rPr lang="ru-RU" altLang="ru-RU" sz="675" b="0" dirty="0">
                  <a:cs typeface="Arial" panose="020B0604020202020204" pitchFamily="34" charset="0"/>
                </a:rPr>
                <a:t> - износ электроэнергетических систем </a:t>
              </a:r>
            </a:p>
          </p:txBody>
        </p:sp>
        <p:sp>
          <p:nvSpPr>
            <p:cNvPr id="239" name="Text Box 97"/>
            <p:cNvSpPr txBox="1">
              <a:spLocks noChangeArrowheads="1"/>
            </p:cNvSpPr>
            <p:nvPr/>
          </p:nvSpPr>
          <p:spPr bwMode="auto">
            <a:xfrm>
              <a:off x="7465612" y="4430540"/>
              <a:ext cx="1702944" cy="2341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279525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defRPr/>
              </a:pPr>
              <a:r>
                <a:rPr lang="ru-RU" altLang="ru-RU" sz="675" kern="0" dirty="0">
                  <a:latin typeface="Times New Roman" pitchFamily="18" charset="0"/>
                </a:rPr>
                <a:t>- </a:t>
              </a:r>
              <a:r>
                <a:rPr lang="ru-RU" altLang="ru-RU" sz="675" dirty="0">
                  <a:latin typeface="Times New Roman" panose="02020603050405020304" pitchFamily="18" charset="0"/>
                  <a:cs typeface="Arial" panose="020B0604020202020204" pitchFamily="34" charset="0"/>
                </a:rPr>
                <a:t>протяженность ЛЭП/ТП (шт.)</a:t>
              </a:r>
            </a:p>
          </p:txBody>
        </p:sp>
        <p:sp>
          <p:nvSpPr>
            <p:cNvPr id="240" name="Прямоугольник 239"/>
            <p:cNvSpPr/>
            <p:nvPr/>
          </p:nvSpPr>
          <p:spPr bwMode="auto">
            <a:xfrm>
              <a:off x="7074960" y="5093786"/>
              <a:ext cx="220710" cy="86687"/>
            </a:xfrm>
            <a:prstGeom prst="rect">
              <a:avLst/>
            </a:prstGeom>
            <a:solidFill>
              <a:schemeClr val="accent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1" name="Прямоугольник 240"/>
            <p:cNvSpPr/>
            <p:nvPr/>
          </p:nvSpPr>
          <p:spPr bwMode="auto">
            <a:xfrm>
              <a:off x="7060796" y="5235255"/>
              <a:ext cx="220710" cy="9229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2" name="Прямоугольник 241"/>
            <p:cNvSpPr/>
            <p:nvPr/>
          </p:nvSpPr>
          <p:spPr bwMode="auto">
            <a:xfrm>
              <a:off x="7020158" y="4378615"/>
              <a:ext cx="298729" cy="11439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65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50%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0" name="Text Box 97"/>
            <p:cNvSpPr txBox="1">
              <a:spLocks noChangeArrowheads="1"/>
            </p:cNvSpPr>
            <p:nvPr/>
          </p:nvSpPr>
          <p:spPr bwMode="auto">
            <a:xfrm>
              <a:off x="7508974" y="4886818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ночная температура воздуха</a:t>
              </a:r>
            </a:p>
          </p:txBody>
        </p:sp>
        <p:sp>
          <p:nvSpPr>
            <p:cNvPr id="132" name="Text Box 97"/>
            <p:cNvSpPr txBox="1">
              <a:spLocks noChangeArrowheads="1"/>
            </p:cNvSpPr>
            <p:nvPr/>
          </p:nvSpPr>
          <p:spPr bwMode="auto">
            <a:xfrm>
              <a:off x="7507095" y="4742364"/>
              <a:ext cx="1506131" cy="2016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89" tIns="47996" rIns="95989" bIns="47996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675" b="0" kern="0" dirty="0">
                  <a:cs typeface="Arial" panose="020B0604020202020204" pitchFamily="34" charset="0"/>
                </a:rPr>
                <a:t>- дневная температура воздуха</a:t>
              </a:r>
            </a:p>
          </p:txBody>
        </p:sp>
      </p:grpSp>
      <p:sp>
        <p:nvSpPr>
          <p:cNvPr id="125" name="TextBox 124"/>
          <p:cNvSpPr txBox="1"/>
          <p:nvPr/>
        </p:nvSpPr>
        <p:spPr>
          <a:xfrm>
            <a:off x="109657" y="5211844"/>
            <a:ext cx="2341396" cy="276997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0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 smtClean="0"/>
              <a:t>МО </a:t>
            </a:r>
            <a:r>
              <a:rPr lang="ru-RU" altLang="ru-RU" sz="1200" dirty="0" smtClean="0"/>
              <a:t>г. Новороссийск</a:t>
            </a:r>
            <a:endParaRPr lang="ru-RU" altLang="ru-RU" sz="1200" dirty="0"/>
          </a:p>
        </p:txBody>
      </p:sp>
      <p:sp>
        <p:nvSpPr>
          <p:cNvPr id="129" name="Прямоугольник 128"/>
          <p:cNvSpPr/>
          <p:nvPr/>
        </p:nvSpPr>
        <p:spPr bwMode="auto">
          <a:xfrm>
            <a:off x="7029873" y="5309067"/>
            <a:ext cx="314599" cy="97485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Прямоугольник 130"/>
          <p:cNvSpPr/>
          <p:nvPr/>
        </p:nvSpPr>
        <p:spPr bwMode="auto">
          <a:xfrm>
            <a:off x="7019873" y="5143308"/>
            <a:ext cx="303046" cy="117350"/>
          </a:xfrm>
          <a:prstGeom prst="rect">
            <a:avLst/>
          </a:prstGeom>
          <a:solidFill>
            <a:srgbClr val="4ADFE6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9" tIns="34289" rIns="68579" bIns="34289" anchor="ctr"/>
          <a:lstStyle/>
          <a:p>
            <a:pPr algn="ctr">
              <a:defRPr/>
            </a:pPr>
            <a:r>
              <a:rPr lang="ru-RU" sz="6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-6℃</a:t>
            </a:r>
            <a:endParaRPr lang="ru-RU" sz="6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" r="715" b="10010"/>
          <a:stretch/>
        </p:blipFill>
        <p:spPr>
          <a:xfrm>
            <a:off x="6199186" y="2865432"/>
            <a:ext cx="2937067" cy="175693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6" name="Группа 5"/>
          <p:cNvGrpSpPr/>
          <p:nvPr/>
        </p:nvGrpSpPr>
        <p:grpSpPr>
          <a:xfrm>
            <a:off x="6911602" y="3043117"/>
            <a:ext cx="2226241" cy="1284314"/>
            <a:chOff x="6925166" y="2750199"/>
            <a:chExt cx="2226241" cy="1284314"/>
          </a:xfrm>
        </p:grpSpPr>
        <p:sp>
          <p:nvSpPr>
            <p:cNvPr id="68" name="Text Box 830"/>
            <p:cNvSpPr txBox="1">
              <a:spLocks noChangeArrowheads="1"/>
            </p:cNvSpPr>
            <p:nvPr/>
          </p:nvSpPr>
          <p:spPr bwMode="auto">
            <a:xfrm>
              <a:off x="6933712" y="3088515"/>
              <a:ext cx="2217695" cy="945998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61541" tIns="30770" rIns="61541" bIns="30770">
              <a:spAutoFit/>
            </a:bodyPr>
            <a:lstStyle>
              <a:lvl1pPr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61595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61595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85000"/>
                </a:lnSpc>
              </a:pPr>
              <a:endParaRPr lang="ru-RU" sz="4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44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муниципальных образований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1740 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населенных пунктов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1 215 462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дома, 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5 620 688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чел.;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6 153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СЗО;</a:t>
              </a:r>
            </a:p>
            <a:p>
              <a:pPr>
                <a:lnSpc>
                  <a:spcPct val="85000"/>
                </a:lnSpc>
              </a:pPr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1 165</a:t>
              </a:r>
              <a:r>
                <a:rPr lang="ru-RU" sz="1100" dirty="0">
                  <a:latin typeface="Times New Roman" pitchFamily="18" charset="0"/>
                  <a:cs typeface="Times New Roman" pitchFamily="18" charset="0"/>
                </a:rPr>
                <a:t> автомобильных мостов.</a:t>
              </a:r>
            </a:p>
          </p:txBody>
        </p:sp>
        <p:sp>
          <p:nvSpPr>
            <p:cNvPr id="69" name="Rectangle 84"/>
            <p:cNvSpPr>
              <a:spLocks noChangeArrowheads="1"/>
            </p:cNvSpPr>
            <p:nvPr/>
          </p:nvSpPr>
          <p:spPr bwMode="auto">
            <a:xfrm>
              <a:off x="6925166" y="2750199"/>
              <a:ext cx="2219944" cy="339764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chemeClr val="tx1"/>
              </a:solidFill>
            </a:ln>
            <a:effectLst/>
          </p:spPr>
          <p:txBody>
            <a:bodyPr wrap="square" lIns="62160" tIns="31079" rIns="62160" bIns="31079">
              <a:spAutoFit/>
            </a:bodyPr>
            <a:lstStyle/>
            <a:p>
              <a:pPr algn="ctr" defTabSz="622300" eaLnBrk="0" hangingPunct="0"/>
              <a:r>
                <a:rPr lang="ru-RU" sz="9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наихудшем сценарии в зону отключения попадают:</a:t>
              </a:r>
            </a:p>
          </p:txBody>
        </p:sp>
      </p:grp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1858171" y="4198335"/>
            <a:ext cx="1509312" cy="677705"/>
            <a:chOff x="1314080" y="4123065"/>
            <a:chExt cx="1364409" cy="655741"/>
          </a:xfrm>
        </p:grpSpPr>
        <p:sp>
          <p:nvSpPr>
            <p:cNvPr id="300" name="Прямоугольник 299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793/534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1" name="Прямоугольник 300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47931/246266</a:t>
              </a:r>
            </a:p>
          </p:txBody>
        </p:sp>
        <p:sp>
          <p:nvSpPr>
            <p:cNvPr id="302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8952" y="4123065"/>
              <a:ext cx="1079537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Новороссийск</a:t>
              </a:r>
            </a:p>
          </p:txBody>
        </p:sp>
        <p:grpSp>
          <p:nvGrpSpPr>
            <p:cNvPr id="303" name="Группа 302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304" name="Прямоугольник 303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7" name="Прямоугольник 336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8" name="Прямоугольник 337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39" name="Прямоугольник 33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58E226F9-7284-4751-81A6-AEC9D72AF6E0}"/>
              </a:ext>
            </a:extLst>
          </p:cNvPr>
          <p:cNvGrpSpPr/>
          <p:nvPr/>
        </p:nvGrpSpPr>
        <p:grpSpPr>
          <a:xfrm>
            <a:off x="3416472" y="4746731"/>
            <a:ext cx="1557968" cy="690527"/>
            <a:chOff x="2797179" y="4974993"/>
            <a:chExt cx="1408394" cy="668148"/>
          </a:xfrm>
        </p:grpSpPr>
        <p:sp>
          <p:nvSpPr>
            <p:cNvPr id="292" name="Text Box 182">
              <a:extLst>
                <a:ext uri="{FF2B5EF4-FFF2-40B4-BE49-F238E27FC236}">
                  <a16:creationId xmlns:a16="http://schemas.microsoft.com/office/drawing/2014/main" id="{78FB29D0-F8D9-4B87-919B-26D2363E6D0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97179" y="4974993"/>
              <a:ext cx="140839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1050" b="1"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ru-RU" altLang="ru-RU" sz="800" dirty="0">
                  <a:solidFill>
                    <a:schemeClr val="tx1"/>
                  </a:solidFill>
                </a:rPr>
                <a:t>Туапсинский район</a:t>
              </a:r>
            </a:p>
          </p:txBody>
        </p:sp>
        <p:sp>
          <p:nvSpPr>
            <p:cNvPr id="293" name="Прямоугольник 292">
              <a:extLst>
                <a:ext uri="{FF2B5EF4-FFF2-40B4-BE49-F238E27FC236}">
                  <a16:creationId xmlns:a16="http://schemas.microsoft.com/office/drawing/2014/main" id="{58CE2019-FC44-4CD6-96D4-205D5A365AF1}"/>
                </a:ext>
              </a:extLst>
            </p:cNvPr>
            <p:cNvSpPr/>
            <p:nvPr/>
          </p:nvSpPr>
          <p:spPr bwMode="auto">
            <a:xfrm>
              <a:off x="3453661" y="53086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726/360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4" name="Прямоугольник 293">
              <a:extLst>
                <a:ext uri="{FF2B5EF4-FFF2-40B4-BE49-F238E27FC236}">
                  <a16:creationId xmlns:a16="http://schemas.microsoft.com/office/drawing/2014/main" id="{B24DD04F-E353-4AF2-A231-F90A6CC152DE}"/>
                </a:ext>
              </a:extLst>
            </p:cNvPr>
            <p:cNvSpPr/>
            <p:nvPr/>
          </p:nvSpPr>
          <p:spPr>
            <a:xfrm>
              <a:off x="3457645" y="54812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35496/125876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95" name="Группа 294">
              <a:extLst>
                <a:ext uri="{FF2B5EF4-FFF2-40B4-BE49-F238E27FC236}">
                  <a16:creationId xmlns:a16="http://schemas.microsoft.com/office/drawing/2014/main" id="{52EB6851-946A-45EA-8529-05E3E30A74AB}"/>
                </a:ext>
              </a:extLst>
            </p:cNvPr>
            <p:cNvGrpSpPr/>
            <p:nvPr/>
          </p:nvGrpSpPr>
          <p:grpSpPr>
            <a:xfrm>
              <a:off x="2841226" y="5140225"/>
              <a:ext cx="1361163" cy="172484"/>
              <a:chOff x="519470" y="3609298"/>
              <a:chExt cx="1361163" cy="172484"/>
            </a:xfrm>
          </p:grpSpPr>
          <p:sp>
            <p:nvSpPr>
              <p:cNvPr id="296" name="Прямоугольник 295">
                <a:extLst>
                  <a:ext uri="{FF2B5EF4-FFF2-40B4-BE49-F238E27FC236}">
                    <a16:creationId xmlns:a16="http://schemas.microsoft.com/office/drawing/2014/main" id="{A7564803-2406-4073-AE9C-4AE16E20955D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7" name="Прямоугольник 296">
                <a:extLst>
                  <a:ext uri="{FF2B5EF4-FFF2-40B4-BE49-F238E27FC236}">
                    <a16:creationId xmlns:a16="http://schemas.microsoft.com/office/drawing/2014/main" id="{FE4B2462-A56A-472B-A9D9-F9376D9CEC92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8" name="Прямоугольник 297">
                <a:extLst>
                  <a:ext uri="{FF2B5EF4-FFF2-40B4-BE49-F238E27FC236}">
                    <a16:creationId xmlns:a16="http://schemas.microsoft.com/office/drawing/2014/main" id="{B0B956F6-DEF1-475A-95DA-FC01F361D77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83%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9" name="Прямоугольник 298">
                <a:extLst>
                  <a:ext uri="{FF2B5EF4-FFF2-40B4-BE49-F238E27FC236}">
                    <a16:creationId xmlns:a16="http://schemas.microsoft.com/office/drawing/2014/main" id="{D11DD2B5-E84E-4FB3-9DA4-5B147FC93A1A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303617AC-7A92-4A32-91F3-AA72AA892469}"/>
              </a:ext>
            </a:extLst>
          </p:cNvPr>
          <p:cNvGrpSpPr/>
          <p:nvPr/>
        </p:nvGrpSpPr>
        <p:grpSpPr>
          <a:xfrm>
            <a:off x="4693922" y="5352408"/>
            <a:ext cx="1511971" cy="652849"/>
            <a:chOff x="3572000" y="5650107"/>
            <a:chExt cx="1366813" cy="631691"/>
          </a:xfrm>
        </p:grpSpPr>
        <p:sp>
          <p:nvSpPr>
            <p:cNvPr id="284" name="Text Box 182">
              <a:extLst>
                <a:ext uri="{FF2B5EF4-FFF2-40B4-BE49-F238E27FC236}">
                  <a16:creationId xmlns:a16="http://schemas.microsoft.com/office/drawing/2014/main" id="{12563DF1-1724-4363-A68C-7088349B36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73524" y="5650107"/>
              <a:ext cx="1065289" cy="14368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Сочи</a:t>
              </a:r>
            </a:p>
          </p:txBody>
        </p:sp>
        <p:sp>
          <p:nvSpPr>
            <p:cNvPr id="285" name="Прямоугольник 284">
              <a:extLst>
                <a:ext uri="{FF2B5EF4-FFF2-40B4-BE49-F238E27FC236}">
                  <a16:creationId xmlns:a16="http://schemas.microsoft.com/office/drawing/2014/main" id="{0A496703-514B-429A-8DC0-5CE7A4482B0E}"/>
                </a:ext>
              </a:extLst>
            </p:cNvPr>
            <p:cNvSpPr/>
            <p:nvPr/>
          </p:nvSpPr>
          <p:spPr bwMode="auto">
            <a:xfrm>
              <a:off x="4186997" y="596487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984/1336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6" name="Прямоугольник 285">
              <a:extLst>
                <a:ext uri="{FF2B5EF4-FFF2-40B4-BE49-F238E27FC236}">
                  <a16:creationId xmlns:a16="http://schemas.microsoft.com/office/drawing/2014/main" id="{46D41026-4152-40D1-8B98-42B9E35EB145}"/>
                </a:ext>
              </a:extLst>
            </p:cNvPr>
            <p:cNvSpPr/>
            <p:nvPr/>
          </p:nvSpPr>
          <p:spPr>
            <a:xfrm>
              <a:off x="4186997" y="6137496"/>
              <a:ext cx="747770" cy="144302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50362/497806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87" name="Группа 286">
              <a:extLst>
                <a:ext uri="{FF2B5EF4-FFF2-40B4-BE49-F238E27FC236}">
                  <a16:creationId xmlns:a16="http://schemas.microsoft.com/office/drawing/2014/main" id="{5460ED02-EC6A-44CD-B766-39EB24992CD1}"/>
                </a:ext>
              </a:extLst>
            </p:cNvPr>
            <p:cNvGrpSpPr/>
            <p:nvPr/>
          </p:nvGrpSpPr>
          <p:grpSpPr>
            <a:xfrm>
              <a:off x="3572000" y="5791660"/>
              <a:ext cx="1361163" cy="172484"/>
              <a:chOff x="519470" y="3609298"/>
              <a:chExt cx="1361163" cy="172484"/>
            </a:xfrm>
          </p:grpSpPr>
          <p:sp>
            <p:nvSpPr>
              <p:cNvPr id="288" name="Прямоугольник 287">
                <a:extLst>
                  <a:ext uri="{FF2B5EF4-FFF2-40B4-BE49-F238E27FC236}">
                    <a16:creationId xmlns:a16="http://schemas.microsoft.com/office/drawing/2014/main" id="{EF762099-9F35-4E1C-BAFA-6E0633F71D78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9" name="Прямоугольник 288">
                <a:extLst>
                  <a:ext uri="{FF2B5EF4-FFF2-40B4-BE49-F238E27FC236}">
                    <a16:creationId xmlns:a16="http://schemas.microsoft.com/office/drawing/2014/main" id="{F413DB6E-5325-438B-9528-B40233DD2DA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0" name="Прямоугольник 289">
                <a:extLst>
                  <a:ext uri="{FF2B5EF4-FFF2-40B4-BE49-F238E27FC236}">
                    <a16:creationId xmlns:a16="http://schemas.microsoft.com/office/drawing/2014/main" id="{4C3A6204-F7C0-4ED3-A67E-0131B9FFEEFB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1" name="Прямоугольник 290">
                <a:extLst>
                  <a:ext uri="{FF2B5EF4-FFF2-40B4-BE49-F238E27FC236}">
                    <a16:creationId xmlns:a16="http://schemas.microsoft.com/office/drawing/2014/main" id="{EDBD8CE1-57C7-4ED5-9FBB-A73D6FD86119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B3BCCBC7-17BA-486B-9A92-DDBF265A8A53}"/>
              </a:ext>
            </a:extLst>
          </p:cNvPr>
          <p:cNvGrpSpPr/>
          <p:nvPr/>
        </p:nvGrpSpPr>
        <p:grpSpPr>
          <a:xfrm>
            <a:off x="5294814" y="4417376"/>
            <a:ext cx="1518197" cy="663352"/>
            <a:chOff x="4453495" y="5055815"/>
            <a:chExt cx="1372441" cy="641853"/>
          </a:xfrm>
        </p:grpSpPr>
        <p:sp>
          <p:nvSpPr>
            <p:cNvPr id="275" name="Прямоугольник 274">
              <a:extLst>
                <a:ext uri="{FF2B5EF4-FFF2-40B4-BE49-F238E27FC236}">
                  <a16:creationId xmlns:a16="http://schemas.microsoft.com/office/drawing/2014/main" id="{1FBCC696-75F6-49A3-888E-54CC14874681}"/>
                </a:ext>
              </a:extLst>
            </p:cNvPr>
            <p:cNvSpPr/>
            <p:nvPr/>
          </p:nvSpPr>
          <p:spPr bwMode="auto">
            <a:xfrm>
              <a:off x="5070064" y="5363158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1138/492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6" name="Прямоугольник 275">
              <a:extLst>
                <a:ext uri="{FF2B5EF4-FFF2-40B4-BE49-F238E27FC236}">
                  <a16:creationId xmlns:a16="http://schemas.microsoft.com/office/drawing/2014/main" id="{9ECF45DE-07F2-4F58-9F4D-039B24D4497C}"/>
                </a:ext>
              </a:extLst>
            </p:cNvPr>
            <p:cNvSpPr/>
            <p:nvPr/>
          </p:nvSpPr>
          <p:spPr>
            <a:xfrm>
              <a:off x="5070064" y="5535777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24752/71595 </a:t>
              </a:r>
              <a:endParaRPr lang="ru-RU" sz="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7" name="Text Box 182">
              <a:extLst>
                <a:ext uri="{FF2B5EF4-FFF2-40B4-BE49-F238E27FC236}">
                  <a16:creationId xmlns:a16="http://schemas.microsoft.com/office/drawing/2014/main" id="{3CE659E4-8681-46B3-A4A8-AF8B6FADE5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24001" y="5055815"/>
              <a:ext cx="1101935" cy="147380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Мостовский район</a:t>
              </a:r>
            </a:p>
          </p:txBody>
        </p:sp>
        <p:grpSp>
          <p:nvGrpSpPr>
            <p:cNvPr id="279" name="Группа 278">
              <a:extLst>
                <a:ext uri="{FF2B5EF4-FFF2-40B4-BE49-F238E27FC236}">
                  <a16:creationId xmlns:a16="http://schemas.microsoft.com/office/drawing/2014/main" id="{496A3E60-F36F-41CD-94A7-DD91F901989C}"/>
                </a:ext>
              </a:extLst>
            </p:cNvPr>
            <p:cNvGrpSpPr/>
            <p:nvPr/>
          </p:nvGrpSpPr>
          <p:grpSpPr>
            <a:xfrm>
              <a:off x="4453495" y="5195572"/>
              <a:ext cx="1361163" cy="172484"/>
              <a:chOff x="519470" y="3609298"/>
              <a:chExt cx="1361163" cy="172484"/>
            </a:xfrm>
          </p:grpSpPr>
          <p:sp>
            <p:nvSpPr>
              <p:cNvPr id="280" name="Прямоугольник 279">
                <a:extLst>
                  <a:ext uri="{FF2B5EF4-FFF2-40B4-BE49-F238E27FC236}">
                    <a16:creationId xmlns:a16="http://schemas.microsoft.com/office/drawing/2014/main" id="{A5AF55CA-D0DE-4F9B-820D-D9C20A749259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1" name="Прямоугольник 280">
                <a:extLst>
                  <a:ext uri="{FF2B5EF4-FFF2-40B4-BE49-F238E27FC236}">
                    <a16:creationId xmlns:a16="http://schemas.microsoft.com/office/drawing/2014/main" id="{9664A100-583E-438F-A3F1-5E149450C210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2" name="Прямоугольник 281">
                <a:extLst>
                  <a:ext uri="{FF2B5EF4-FFF2-40B4-BE49-F238E27FC236}">
                    <a16:creationId xmlns:a16="http://schemas.microsoft.com/office/drawing/2014/main" id="{E4E268E9-CEDB-4FE3-B063-E6B7FBFF01D0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3" name="Прямоугольник 282">
                <a:extLst>
                  <a:ext uri="{FF2B5EF4-FFF2-40B4-BE49-F238E27FC236}">
                    <a16:creationId xmlns:a16="http://schemas.microsoft.com/office/drawing/2014/main" id="{A7CB7634-6DAB-401A-9A9F-ABBCFB0B3B2C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2953702D-211D-4239-B36E-09A5F82684C5}"/>
              </a:ext>
            </a:extLst>
          </p:cNvPr>
          <p:cNvGrpSpPr/>
          <p:nvPr/>
        </p:nvGrpSpPr>
        <p:grpSpPr>
          <a:xfrm>
            <a:off x="3300638" y="3514148"/>
            <a:ext cx="1512354" cy="669069"/>
            <a:chOff x="2666991" y="3897818"/>
            <a:chExt cx="1367159" cy="647385"/>
          </a:xfrm>
        </p:grpSpPr>
        <p:sp>
          <p:nvSpPr>
            <p:cNvPr id="267" name="Text Box 182">
              <a:extLst>
                <a:ext uri="{FF2B5EF4-FFF2-40B4-BE49-F238E27FC236}">
                  <a16:creationId xmlns:a16="http://schemas.microsoft.com/office/drawing/2014/main" id="{29D3BAF7-B0E0-4FA4-A99D-A8C4E70161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99957" y="3897818"/>
              <a:ext cx="1034193" cy="159011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ГО Краснодар</a:t>
              </a:r>
            </a:p>
          </p:txBody>
        </p:sp>
        <p:sp>
          <p:nvSpPr>
            <p:cNvPr id="268" name="Прямоугольник 267">
              <a:extLst>
                <a:ext uri="{FF2B5EF4-FFF2-40B4-BE49-F238E27FC236}">
                  <a16:creationId xmlns:a16="http://schemas.microsoft.com/office/drawing/2014/main" id="{EF1B3A76-61E9-4801-A896-2E826E23F8F2}"/>
                </a:ext>
              </a:extLst>
            </p:cNvPr>
            <p:cNvSpPr/>
            <p:nvPr/>
          </p:nvSpPr>
          <p:spPr bwMode="auto">
            <a:xfrm>
              <a:off x="3278210" y="4210693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342780/1272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9" name="Прямоугольник 268">
              <a:extLst>
                <a:ext uri="{FF2B5EF4-FFF2-40B4-BE49-F238E27FC236}">
                  <a16:creationId xmlns:a16="http://schemas.microsoft.com/office/drawing/2014/main" id="{336F13C1-247A-4F60-A9E7-C7FD8EC506B0}"/>
                </a:ext>
              </a:extLst>
            </p:cNvPr>
            <p:cNvSpPr/>
            <p:nvPr/>
          </p:nvSpPr>
          <p:spPr>
            <a:xfrm>
              <a:off x="3278210" y="4383312"/>
              <a:ext cx="74777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22387/151149 </a:t>
              </a:r>
            </a:p>
          </p:txBody>
        </p:sp>
        <p:grpSp>
          <p:nvGrpSpPr>
            <p:cNvPr id="270" name="Группа 269">
              <a:extLst>
                <a:ext uri="{FF2B5EF4-FFF2-40B4-BE49-F238E27FC236}">
                  <a16:creationId xmlns:a16="http://schemas.microsoft.com/office/drawing/2014/main" id="{DC26C94A-A826-47C5-B934-8E07E7D280E2}"/>
                </a:ext>
              </a:extLst>
            </p:cNvPr>
            <p:cNvGrpSpPr/>
            <p:nvPr/>
          </p:nvGrpSpPr>
          <p:grpSpPr>
            <a:xfrm>
              <a:off x="2666991" y="4040742"/>
              <a:ext cx="1358989" cy="172484"/>
              <a:chOff x="521644" y="3609298"/>
              <a:chExt cx="1358989" cy="172484"/>
            </a:xfrm>
          </p:grpSpPr>
          <p:sp>
            <p:nvSpPr>
              <p:cNvPr id="271" name="Прямоугольник 270">
                <a:extLst>
                  <a:ext uri="{FF2B5EF4-FFF2-40B4-BE49-F238E27FC236}">
                    <a16:creationId xmlns:a16="http://schemas.microsoft.com/office/drawing/2014/main" id="{D3C50688-D08E-4929-99D3-3C9D1178D334}"/>
                  </a:ext>
                </a:extLst>
              </p:cNvPr>
              <p:cNvSpPr/>
              <p:nvPr/>
            </p:nvSpPr>
            <p:spPr bwMode="auto">
              <a:xfrm>
                <a:off x="521644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2" name="Прямоугольник 271">
                <a:extLst>
                  <a:ext uri="{FF2B5EF4-FFF2-40B4-BE49-F238E27FC236}">
                    <a16:creationId xmlns:a16="http://schemas.microsoft.com/office/drawing/2014/main" id="{0C23894F-0159-4D93-9394-62A267469B05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3" name="Прямоугольник 272">
                <a:extLst>
                  <a:ext uri="{FF2B5EF4-FFF2-40B4-BE49-F238E27FC236}">
                    <a16:creationId xmlns:a16="http://schemas.microsoft.com/office/drawing/2014/main" id="{73C4C58F-EBAC-4E41-A0F3-148FF156AE6E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58%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4" name="Прямоугольник 273">
                <a:extLst>
                  <a:ext uri="{FF2B5EF4-FFF2-40B4-BE49-F238E27FC236}">
                    <a16:creationId xmlns:a16="http://schemas.microsoft.com/office/drawing/2014/main" id="{F41E9897-C439-43B5-A9F2-D64958855F8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A75BA69B-4EAA-4437-A82E-CF69685CC57B}"/>
              </a:ext>
            </a:extLst>
          </p:cNvPr>
          <p:cNvGrpSpPr/>
          <p:nvPr/>
        </p:nvGrpSpPr>
        <p:grpSpPr>
          <a:xfrm>
            <a:off x="3760576" y="2443732"/>
            <a:ext cx="1510278" cy="699715"/>
            <a:chOff x="3158215" y="2962544"/>
            <a:chExt cx="1365283" cy="677038"/>
          </a:xfrm>
        </p:grpSpPr>
        <p:sp>
          <p:nvSpPr>
            <p:cNvPr id="258" name="Прямоугольник 257">
              <a:extLst>
                <a:ext uri="{FF2B5EF4-FFF2-40B4-BE49-F238E27FC236}">
                  <a16:creationId xmlns:a16="http://schemas.microsoft.com/office/drawing/2014/main" id="{F0649149-4EF4-4F17-89D0-9F7004816ACB}"/>
                </a:ext>
              </a:extLst>
            </p:cNvPr>
            <p:cNvSpPr/>
            <p:nvPr/>
          </p:nvSpPr>
          <p:spPr bwMode="auto">
            <a:xfrm>
              <a:off x="3784195" y="3289832"/>
              <a:ext cx="739303" cy="20958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1776/494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9" name="Прямоугольник 258">
              <a:extLst>
                <a:ext uri="{FF2B5EF4-FFF2-40B4-BE49-F238E27FC236}">
                  <a16:creationId xmlns:a16="http://schemas.microsoft.com/office/drawing/2014/main" id="{83F02B76-F829-46BF-AA04-E559A59B45A9}"/>
                </a:ext>
              </a:extLst>
            </p:cNvPr>
            <p:cNvSpPr/>
            <p:nvPr/>
          </p:nvSpPr>
          <p:spPr>
            <a:xfrm>
              <a:off x="3781021" y="3470918"/>
              <a:ext cx="742476" cy="16866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23573/60237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0" name="Text Box 182">
              <a:extLst>
                <a:ext uri="{FF2B5EF4-FFF2-40B4-BE49-F238E27FC236}">
                  <a16:creationId xmlns:a16="http://schemas.microsoft.com/office/drawing/2014/main" id="{8F008515-5D04-4C39-89ED-791644D808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4527" y="2962544"/>
              <a:ext cx="1185312" cy="165053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Выселковский район</a:t>
              </a:r>
            </a:p>
          </p:txBody>
        </p:sp>
        <p:grpSp>
          <p:nvGrpSpPr>
            <p:cNvPr id="261" name="Группа 260">
              <a:extLst>
                <a:ext uri="{FF2B5EF4-FFF2-40B4-BE49-F238E27FC236}">
                  <a16:creationId xmlns:a16="http://schemas.microsoft.com/office/drawing/2014/main" id="{1A7BD20D-43C1-427D-90AB-D4C1B1A40ECE}"/>
                </a:ext>
              </a:extLst>
            </p:cNvPr>
            <p:cNvGrpSpPr/>
            <p:nvPr/>
          </p:nvGrpSpPr>
          <p:grpSpPr>
            <a:xfrm>
              <a:off x="3158215" y="3127399"/>
              <a:ext cx="1360185" cy="172484"/>
              <a:chOff x="520448" y="3609298"/>
              <a:chExt cx="1360185" cy="172484"/>
            </a:xfrm>
          </p:grpSpPr>
          <p:sp>
            <p:nvSpPr>
              <p:cNvPr id="262" name="Прямоугольник 261">
                <a:extLst>
                  <a:ext uri="{FF2B5EF4-FFF2-40B4-BE49-F238E27FC236}">
                    <a16:creationId xmlns:a16="http://schemas.microsoft.com/office/drawing/2014/main" id="{07EF2481-89CA-4808-8107-EB7F7D4E8E5F}"/>
                  </a:ext>
                </a:extLst>
              </p:cNvPr>
              <p:cNvSpPr/>
              <p:nvPr/>
            </p:nvSpPr>
            <p:spPr bwMode="auto">
              <a:xfrm>
                <a:off x="520448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3" name="Прямоугольник 262">
                <a:extLst>
                  <a:ext uri="{FF2B5EF4-FFF2-40B4-BE49-F238E27FC236}">
                    <a16:creationId xmlns:a16="http://schemas.microsoft.com/office/drawing/2014/main" id="{D7AC2103-6D62-45D6-B2E1-CDFD87919CCC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5" name="Прямоугольник 264">
                <a:extLst>
                  <a:ext uri="{FF2B5EF4-FFF2-40B4-BE49-F238E27FC236}">
                    <a16:creationId xmlns:a16="http://schemas.microsoft.com/office/drawing/2014/main" id="{12241CB5-4503-4E7F-8D5B-858DA7A0C326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6" name="Прямоугольник 265">
                <a:extLst>
                  <a:ext uri="{FF2B5EF4-FFF2-40B4-BE49-F238E27FC236}">
                    <a16:creationId xmlns:a16="http://schemas.microsoft.com/office/drawing/2014/main" id="{8B6C1D8D-42B9-4194-B08B-5553804A41A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49" name="Группа 148">
            <a:extLst>
              <a:ext uri="{FF2B5EF4-FFF2-40B4-BE49-F238E27FC236}">
                <a16:creationId xmlns:a16="http://schemas.microsoft.com/office/drawing/2014/main" id="{F4D22C14-0F3C-4704-9789-D508330DFC42}"/>
              </a:ext>
            </a:extLst>
          </p:cNvPr>
          <p:cNvGrpSpPr/>
          <p:nvPr/>
        </p:nvGrpSpPr>
        <p:grpSpPr>
          <a:xfrm>
            <a:off x="1908759" y="2673597"/>
            <a:ext cx="1721350" cy="683601"/>
            <a:chOff x="1369062" y="2576776"/>
            <a:chExt cx="1556090" cy="661446"/>
          </a:xfrm>
        </p:grpSpPr>
        <p:sp>
          <p:nvSpPr>
            <p:cNvPr id="250" name="Text Box 182">
              <a:extLst>
                <a:ext uri="{FF2B5EF4-FFF2-40B4-BE49-F238E27FC236}">
                  <a16:creationId xmlns:a16="http://schemas.microsoft.com/office/drawing/2014/main" id="{922F1F33-A759-4EAF-8CF6-14547E1A47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69062" y="2576776"/>
              <a:ext cx="1556088" cy="155387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Приморско-Ахтарский район</a:t>
              </a:r>
            </a:p>
          </p:txBody>
        </p:sp>
        <p:sp>
          <p:nvSpPr>
            <p:cNvPr id="251" name="Прямоугольник 250">
              <a:extLst>
                <a:ext uri="{FF2B5EF4-FFF2-40B4-BE49-F238E27FC236}">
                  <a16:creationId xmlns:a16="http://schemas.microsoft.com/office/drawing/2014/main" id="{33E6612A-8D40-46BB-9B43-D6FFE4D1AFBF}"/>
                </a:ext>
              </a:extLst>
            </p:cNvPr>
            <p:cNvSpPr/>
            <p:nvPr/>
          </p:nvSpPr>
          <p:spPr bwMode="auto">
            <a:xfrm>
              <a:off x="2108201" y="2902389"/>
              <a:ext cx="81694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15562/156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Прямоугольник 251">
              <a:extLst>
                <a:ext uri="{FF2B5EF4-FFF2-40B4-BE49-F238E27FC236}">
                  <a16:creationId xmlns:a16="http://schemas.microsoft.com/office/drawing/2014/main" id="{8EB61B1F-1473-4C3C-9A92-406D4453C1E2}"/>
                </a:ext>
              </a:extLst>
            </p:cNvPr>
            <p:cNvSpPr/>
            <p:nvPr/>
          </p:nvSpPr>
          <p:spPr>
            <a:xfrm>
              <a:off x="2108202" y="3076331"/>
              <a:ext cx="816950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14896/58334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3" name="Группа 252">
              <a:extLst>
                <a:ext uri="{FF2B5EF4-FFF2-40B4-BE49-F238E27FC236}">
                  <a16:creationId xmlns:a16="http://schemas.microsoft.com/office/drawing/2014/main" id="{127C4FF9-34A3-4821-84EC-B05B6A62A702}"/>
                </a:ext>
              </a:extLst>
            </p:cNvPr>
            <p:cNvGrpSpPr/>
            <p:nvPr/>
          </p:nvGrpSpPr>
          <p:grpSpPr>
            <a:xfrm>
              <a:off x="1563987" y="2731919"/>
              <a:ext cx="1361163" cy="172484"/>
              <a:chOff x="519470" y="3609298"/>
              <a:chExt cx="1361163" cy="172484"/>
            </a:xfrm>
          </p:grpSpPr>
          <p:sp>
            <p:nvSpPr>
              <p:cNvPr id="254" name="Прямоугольник 253">
                <a:extLst>
                  <a:ext uri="{FF2B5EF4-FFF2-40B4-BE49-F238E27FC236}">
                    <a16:creationId xmlns:a16="http://schemas.microsoft.com/office/drawing/2014/main" id="{460398C8-FD63-41EF-96BD-E2FEDD42DE63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9-1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5" name="Прямоугольник 254">
                <a:extLst>
                  <a:ext uri="{FF2B5EF4-FFF2-40B4-BE49-F238E27FC236}">
                    <a16:creationId xmlns:a16="http://schemas.microsoft.com/office/drawing/2014/main" id="{589E4A3F-993A-462E-95B0-1981739F0F1A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255">
                <a:extLst>
                  <a:ext uri="{FF2B5EF4-FFF2-40B4-BE49-F238E27FC236}">
                    <a16:creationId xmlns:a16="http://schemas.microsoft.com/office/drawing/2014/main" id="{D5CE98E2-9E1F-4B09-8652-9EC9D622A89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84%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Прямоугольник 256">
                <a:extLst>
                  <a:ext uri="{FF2B5EF4-FFF2-40B4-BE49-F238E27FC236}">
                    <a16:creationId xmlns:a16="http://schemas.microsoft.com/office/drawing/2014/main" id="{F646EA44-439A-4570-857D-901DF39AD74D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4" name="Группа 153">
            <a:extLst>
              <a:ext uri="{FF2B5EF4-FFF2-40B4-BE49-F238E27FC236}">
                <a16:creationId xmlns:a16="http://schemas.microsoft.com/office/drawing/2014/main" id="{A1C99D66-E1FD-4B5F-B343-4AA286F7E374}"/>
              </a:ext>
            </a:extLst>
          </p:cNvPr>
          <p:cNvGrpSpPr/>
          <p:nvPr/>
        </p:nvGrpSpPr>
        <p:grpSpPr>
          <a:xfrm>
            <a:off x="3939536" y="1712084"/>
            <a:ext cx="1509158" cy="654000"/>
            <a:chOff x="2815304" y="2038741"/>
            <a:chExt cx="1364269" cy="632805"/>
          </a:xfrm>
        </p:grpSpPr>
        <p:sp>
          <p:nvSpPr>
            <p:cNvPr id="229" name="Прямоугольник 228">
              <a:extLst>
                <a:ext uri="{FF2B5EF4-FFF2-40B4-BE49-F238E27FC236}">
                  <a16:creationId xmlns:a16="http://schemas.microsoft.com/office/drawing/2014/main" id="{9B178471-EF20-4D26-8784-2FE2E00D0651}"/>
                </a:ext>
              </a:extLst>
            </p:cNvPr>
            <p:cNvSpPr/>
            <p:nvPr/>
          </p:nvSpPr>
          <p:spPr bwMode="auto">
            <a:xfrm>
              <a:off x="3431804" y="2366894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/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579/407</a:t>
              </a:r>
            </a:p>
          </p:txBody>
        </p:sp>
        <p:sp>
          <p:nvSpPr>
            <p:cNvPr id="230" name="Прямоугольник 229">
              <a:extLst>
                <a:ext uri="{FF2B5EF4-FFF2-40B4-BE49-F238E27FC236}">
                  <a16:creationId xmlns:a16="http://schemas.microsoft.com/office/drawing/2014/main" id="{349D3B95-1660-4885-B239-6037CAEB5CFA}"/>
                </a:ext>
              </a:extLst>
            </p:cNvPr>
            <p:cNvSpPr/>
            <p:nvPr/>
          </p:nvSpPr>
          <p:spPr>
            <a:xfrm>
              <a:off x="3424079" y="2532006"/>
              <a:ext cx="753389" cy="139540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/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26246/63415</a:t>
              </a:r>
              <a:endParaRPr lang="ru-RU" sz="650" kern="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1" name="Text Box 182">
              <a:extLst>
                <a:ext uri="{FF2B5EF4-FFF2-40B4-BE49-F238E27FC236}">
                  <a16:creationId xmlns:a16="http://schemas.microsoft.com/office/drawing/2014/main" id="{52DA87F2-4528-426F-9939-59A335001A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37341" y="2038741"/>
              <a:ext cx="1240105" cy="161109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Ленинградский район</a:t>
              </a:r>
            </a:p>
          </p:txBody>
        </p:sp>
        <p:grpSp>
          <p:nvGrpSpPr>
            <p:cNvPr id="232" name="Группа 231">
              <a:extLst>
                <a:ext uri="{FF2B5EF4-FFF2-40B4-BE49-F238E27FC236}">
                  <a16:creationId xmlns:a16="http://schemas.microsoft.com/office/drawing/2014/main" id="{1BB9DDE0-C21D-4BA1-A0F6-D01AA29E9172}"/>
                </a:ext>
              </a:extLst>
            </p:cNvPr>
            <p:cNvGrpSpPr/>
            <p:nvPr/>
          </p:nvGrpSpPr>
          <p:grpSpPr>
            <a:xfrm>
              <a:off x="2815304" y="2194410"/>
              <a:ext cx="1361163" cy="172573"/>
              <a:chOff x="519470" y="3609298"/>
              <a:chExt cx="1361163" cy="172573"/>
            </a:xfrm>
          </p:grpSpPr>
          <p:sp>
            <p:nvSpPr>
              <p:cNvPr id="246" name="Прямоугольник 245">
                <a:extLst>
                  <a:ext uri="{FF2B5EF4-FFF2-40B4-BE49-F238E27FC236}">
                    <a16:creationId xmlns:a16="http://schemas.microsoft.com/office/drawing/2014/main" id="{31CB4B4B-8659-47C4-A163-74168B70DFD9}"/>
                  </a:ext>
                </a:extLst>
              </p:cNvPr>
              <p:cNvSpPr/>
              <p:nvPr/>
            </p:nvSpPr>
            <p:spPr bwMode="auto">
              <a:xfrm>
                <a:off x="519470" y="3609387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7" name="Прямоугольник 246">
                <a:extLst>
                  <a:ext uri="{FF2B5EF4-FFF2-40B4-BE49-F238E27FC236}">
                    <a16:creationId xmlns:a16="http://schemas.microsoft.com/office/drawing/2014/main" id="{B161C7A0-403C-4880-9963-B4A35AFA3E07}"/>
                  </a:ext>
                </a:extLst>
              </p:cNvPr>
              <p:cNvSpPr/>
              <p:nvPr/>
            </p:nvSpPr>
            <p:spPr bwMode="auto">
              <a:xfrm>
                <a:off x="1201430" y="3609298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</a:p>
            </p:txBody>
          </p:sp>
          <p:sp>
            <p:nvSpPr>
              <p:cNvPr id="248" name="Прямоугольник 247">
                <a:extLst>
                  <a:ext uri="{FF2B5EF4-FFF2-40B4-BE49-F238E27FC236}">
                    <a16:creationId xmlns:a16="http://schemas.microsoft.com/office/drawing/2014/main" id="{A260F5A1-6A50-45D8-8354-39AC21FE707F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87%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49" name="Прямоугольник 248">
                <a:extLst>
                  <a:ext uri="{FF2B5EF4-FFF2-40B4-BE49-F238E27FC236}">
                    <a16:creationId xmlns:a16="http://schemas.microsoft.com/office/drawing/2014/main" id="{BBC6BBCB-E09E-44D9-913F-FE9BC460286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58" name="Группа 157">
            <a:extLst>
              <a:ext uri="{FF2B5EF4-FFF2-40B4-BE49-F238E27FC236}">
                <a16:creationId xmlns:a16="http://schemas.microsoft.com/office/drawing/2014/main" id="{BF062704-D3C3-438B-AC90-311BFA0805F0}"/>
              </a:ext>
            </a:extLst>
          </p:cNvPr>
          <p:cNvGrpSpPr/>
          <p:nvPr/>
        </p:nvGrpSpPr>
        <p:grpSpPr>
          <a:xfrm>
            <a:off x="2414876" y="1472446"/>
            <a:ext cx="1505719" cy="690108"/>
            <a:chOff x="1802847" y="1409099"/>
            <a:chExt cx="1361162" cy="667742"/>
          </a:xfrm>
        </p:grpSpPr>
        <p:sp>
          <p:nvSpPr>
            <p:cNvPr id="210" name="Text Box 182">
              <a:extLst>
                <a:ext uri="{FF2B5EF4-FFF2-40B4-BE49-F238E27FC236}">
                  <a16:creationId xmlns:a16="http://schemas.microsoft.com/office/drawing/2014/main" id="{5D53053C-B4D3-4E21-A8E8-7F732CAA36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790" y="1409099"/>
              <a:ext cx="933634" cy="165232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/>
                <a:t>Ейский район</a:t>
              </a:r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25FE4A3E-60DA-4B22-A339-C3647D514F83}"/>
                </a:ext>
              </a:extLst>
            </p:cNvPr>
            <p:cNvSpPr/>
            <p:nvPr/>
          </p:nvSpPr>
          <p:spPr bwMode="auto">
            <a:xfrm>
              <a:off x="2415655" y="1742331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2052/824 </a:t>
              </a:r>
              <a:endParaRPr lang="ru-RU" sz="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9F29184A-55D6-47BA-AD32-0769F635605B}"/>
                </a:ext>
              </a:extLst>
            </p:cNvPr>
            <p:cNvSpPr/>
            <p:nvPr/>
          </p:nvSpPr>
          <p:spPr>
            <a:xfrm>
              <a:off x="2419639" y="1914950"/>
              <a:ext cx="743786" cy="161891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31306/140838 </a:t>
              </a:r>
            </a:p>
          </p:txBody>
        </p:sp>
        <p:grpSp>
          <p:nvGrpSpPr>
            <p:cNvPr id="213" name="Группа 212">
              <a:extLst>
                <a:ext uri="{FF2B5EF4-FFF2-40B4-BE49-F238E27FC236}">
                  <a16:creationId xmlns:a16="http://schemas.microsoft.com/office/drawing/2014/main" id="{F9BFE0CE-F89A-486F-9C33-024C5BB10639}"/>
                </a:ext>
              </a:extLst>
            </p:cNvPr>
            <p:cNvGrpSpPr/>
            <p:nvPr/>
          </p:nvGrpSpPr>
          <p:grpSpPr>
            <a:xfrm>
              <a:off x="1802847" y="1572813"/>
              <a:ext cx="1361162" cy="175277"/>
              <a:chOff x="527196" y="3615442"/>
              <a:chExt cx="1361162" cy="175277"/>
            </a:xfrm>
          </p:grpSpPr>
          <p:sp>
            <p:nvSpPr>
              <p:cNvPr id="222" name="Прямоугольник 221">
                <a:extLst>
                  <a:ext uri="{FF2B5EF4-FFF2-40B4-BE49-F238E27FC236}">
                    <a16:creationId xmlns:a16="http://schemas.microsoft.com/office/drawing/2014/main" id="{EC95F4FF-6BD2-4F62-93BD-094A68F7EB5E}"/>
                  </a:ext>
                </a:extLst>
              </p:cNvPr>
              <p:cNvSpPr/>
              <p:nvPr/>
            </p:nvSpPr>
            <p:spPr bwMode="auto">
              <a:xfrm>
                <a:off x="527196" y="3618235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-2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3" name="Прямоугольник 222">
                <a:extLst>
                  <a:ext uri="{FF2B5EF4-FFF2-40B4-BE49-F238E27FC236}">
                    <a16:creationId xmlns:a16="http://schemas.microsoft.com/office/drawing/2014/main" id="{3E2EA938-B2B2-4D97-BD62-1E0AE8ACB7F3}"/>
                  </a:ext>
                </a:extLst>
              </p:cNvPr>
              <p:cNvSpPr/>
              <p:nvPr/>
            </p:nvSpPr>
            <p:spPr bwMode="auto">
              <a:xfrm>
                <a:off x="1211440" y="3615442"/>
                <a:ext cx="340980" cy="17248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4" name="Прямоугольник 223">
                <a:extLst>
                  <a:ext uri="{FF2B5EF4-FFF2-40B4-BE49-F238E27FC236}">
                    <a16:creationId xmlns:a16="http://schemas.microsoft.com/office/drawing/2014/main" id="{3C1385DC-DED0-48ED-93AD-4D47B130E872}"/>
                  </a:ext>
                </a:extLst>
              </p:cNvPr>
              <p:cNvSpPr/>
              <p:nvPr/>
            </p:nvSpPr>
            <p:spPr bwMode="auto">
              <a:xfrm>
                <a:off x="1547378" y="3615442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76%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25" name="Прямоугольник 224">
                <a:extLst>
                  <a:ext uri="{FF2B5EF4-FFF2-40B4-BE49-F238E27FC236}">
                    <a16:creationId xmlns:a16="http://schemas.microsoft.com/office/drawing/2014/main" id="{31BE0F5C-7D32-497A-94B6-CE38EA5CBAE9}"/>
                  </a:ext>
                </a:extLst>
              </p:cNvPr>
              <p:cNvSpPr/>
              <p:nvPr/>
            </p:nvSpPr>
            <p:spPr bwMode="auto">
              <a:xfrm>
                <a:off x="868176" y="3618235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4162C2AF-E182-49C7-8CEA-82B46BFF54E9}"/>
              </a:ext>
            </a:extLst>
          </p:cNvPr>
          <p:cNvGrpSpPr/>
          <p:nvPr/>
        </p:nvGrpSpPr>
        <p:grpSpPr>
          <a:xfrm>
            <a:off x="591089" y="3598516"/>
            <a:ext cx="1509312" cy="695168"/>
            <a:chOff x="1314080" y="4106168"/>
            <a:chExt cx="1364409" cy="672638"/>
          </a:xfrm>
        </p:grpSpPr>
        <p:sp>
          <p:nvSpPr>
            <p:cNvPr id="163" name="Прямоугольник 162">
              <a:extLst>
                <a:ext uri="{FF2B5EF4-FFF2-40B4-BE49-F238E27FC236}">
                  <a16:creationId xmlns:a16="http://schemas.microsoft.com/office/drawing/2014/main" id="{80B65676-81A9-4900-8D3E-DDE2749BA9A5}"/>
                </a:ext>
              </a:extLst>
            </p:cNvPr>
            <p:cNvSpPr/>
            <p:nvPr/>
          </p:nvSpPr>
          <p:spPr bwMode="auto">
            <a:xfrm>
              <a:off x="1927807" y="4431299"/>
              <a:ext cx="747769" cy="17261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anchor="ctr"/>
            <a:lstStyle/>
            <a:p>
              <a:pPr algn="ctr">
                <a:defRPr/>
              </a:pPr>
              <a:r>
                <a:rPr lang="ru-RU" sz="7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1967/619</a:t>
              </a:r>
              <a:endParaRPr lang="ru-RU" sz="6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4" name="Прямоугольник 163">
              <a:extLst>
                <a:ext uri="{FF2B5EF4-FFF2-40B4-BE49-F238E27FC236}">
                  <a16:creationId xmlns:a16="http://schemas.microsoft.com/office/drawing/2014/main" id="{B671FC7A-F60A-479F-A579-1A6F223CBAE5}"/>
                </a:ext>
              </a:extLst>
            </p:cNvPr>
            <p:cNvSpPr/>
            <p:nvPr/>
          </p:nvSpPr>
          <p:spPr>
            <a:xfrm>
              <a:off x="1927807" y="4604072"/>
              <a:ext cx="747770" cy="174734"/>
            </a:xfrm>
            <a:prstGeom prst="rect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91434" tIns="45717" rIns="91434" bIns="45717" anchor="ctr"/>
            <a:lstStyle/>
            <a:p>
              <a:pPr algn="ctr">
                <a:defRPr/>
              </a:pPr>
              <a:r>
                <a:rPr lang="ru-RU" sz="7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43427/120552</a:t>
              </a:r>
            </a:p>
          </p:txBody>
        </p:sp>
        <p:grpSp>
          <p:nvGrpSpPr>
            <p:cNvPr id="199" name="Группа 198">
              <a:extLst>
                <a:ext uri="{FF2B5EF4-FFF2-40B4-BE49-F238E27FC236}">
                  <a16:creationId xmlns:a16="http://schemas.microsoft.com/office/drawing/2014/main" id="{AA036511-8457-4BBF-AEFC-FF24C41810C3}"/>
                </a:ext>
              </a:extLst>
            </p:cNvPr>
            <p:cNvGrpSpPr/>
            <p:nvPr/>
          </p:nvGrpSpPr>
          <p:grpSpPr>
            <a:xfrm>
              <a:off x="1314080" y="4258815"/>
              <a:ext cx="1361163" cy="172484"/>
              <a:chOff x="519470" y="3609298"/>
              <a:chExt cx="1361163" cy="172484"/>
            </a:xfrm>
          </p:grpSpPr>
          <p:sp>
            <p:nvSpPr>
              <p:cNvPr id="200" name="Прямоугольник 199">
                <a:extLst>
                  <a:ext uri="{FF2B5EF4-FFF2-40B4-BE49-F238E27FC236}">
                    <a16:creationId xmlns:a16="http://schemas.microsoft.com/office/drawing/2014/main" id="{12529BC1-2574-40EE-A2C3-B93C56395FC5}"/>
                  </a:ext>
                </a:extLst>
              </p:cNvPr>
              <p:cNvSpPr/>
              <p:nvPr/>
            </p:nvSpPr>
            <p:spPr bwMode="auto">
              <a:xfrm>
                <a:off x="519470" y="3609298"/>
                <a:ext cx="340980" cy="172484"/>
              </a:xfrm>
              <a:prstGeom prst="rect">
                <a:avLst/>
              </a:prstGeom>
              <a:solidFill>
                <a:srgbClr val="4ADFE6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65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℃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1" name="Прямоугольник 200">
                <a:extLst>
                  <a:ext uri="{FF2B5EF4-FFF2-40B4-BE49-F238E27FC236}">
                    <a16:creationId xmlns:a16="http://schemas.microsoft.com/office/drawing/2014/main" id="{FC568329-79FE-4D24-ABD9-E062D266579F}"/>
                  </a:ext>
                </a:extLst>
              </p:cNvPr>
              <p:cNvSpPr/>
              <p:nvPr/>
            </p:nvSpPr>
            <p:spPr bwMode="auto">
              <a:xfrm>
                <a:off x="1205736" y="3611859"/>
                <a:ext cx="340980" cy="169769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7" name="Прямоугольник 206">
                <a:extLst>
                  <a:ext uri="{FF2B5EF4-FFF2-40B4-BE49-F238E27FC236}">
                    <a16:creationId xmlns:a16="http://schemas.microsoft.com/office/drawing/2014/main" id="{EF41EAE9-83A6-4129-B80A-D828C393BC42}"/>
                  </a:ext>
                </a:extLst>
              </p:cNvPr>
              <p:cNvSpPr/>
              <p:nvPr/>
            </p:nvSpPr>
            <p:spPr bwMode="auto">
              <a:xfrm>
                <a:off x="1539653" y="3609298"/>
                <a:ext cx="340980" cy="172484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>
                  <a:defRPr/>
                </a:pPr>
                <a:r>
                  <a:rPr lang="ru-RU" sz="65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59%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09" name="Прямоугольник 208">
                <a:extLst>
                  <a:ext uri="{FF2B5EF4-FFF2-40B4-BE49-F238E27FC236}">
                    <a16:creationId xmlns:a16="http://schemas.microsoft.com/office/drawing/2014/main" id="{3B02DE90-4EAB-4A59-8D77-B99DC5429CA4}"/>
                  </a:ext>
                </a:extLst>
              </p:cNvPr>
              <p:cNvSpPr/>
              <p:nvPr/>
            </p:nvSpPr>
            <p:spPr bwMode="auto">
              <a:xfrm>
                <a:off x="860450" y="3609298"/>
                <a:ext cx="340980" cy="172484"/>
              </a:xfrm>
              <a:prstGeom prst="rect">
                <a:avLst/>
              </a:prstGeom>
              <a:solidFill>
                <a:schemeClr val="accent1"/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68579" tIns="34289" rIns="68579" bIns="34289" anchor="ctr"/>
              <a:lstStyle/>
              <a:p>
                <a:pPr algn="ctr"/>
                <a:r>
                  <a:rPr lang="ru-RU" sz="650" b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ru-RU" sz="6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65" name="Text Box 182">
              <a:extLst>
                <a:ext uri="{FF2B5EF4-FFF2-40B4-BE49-F238E27FC236}">
                  <a16:creationId xmlns:a16="http://schemas.microsoft.com/office/drawing/2014/main" id="{1F204B18-AFF5-4FAC-AD63-6ECBAFF9F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25254" y="4106168"/>
              <a:ext cx="1153235" cy="151584"/>
            </a:xfrm>
            <a:prstGeom prst="rect">
              <a:avLst/>
            </a:prstGeom>
            <a:solidFill>
              <a:srgbClr val="FFC000">
                <a:alpha val="75000"/>
              </a:srgbClr>
            </a:solidFill>
            <a:ln>
              <a:solidFill>
                <a:schemeClr val="tx1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algn="ctr">
                <a:defRPr sz="800" b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</a:lstStyle>
            <a:p>
              <a:r>
                <a:rPr lang="ru-RU" altLang="ru-RU" dirty="0" smtClean="0"/>
                <a:t>Темрюкский район</a:t>
              </a:r>
              <a:endParaRPr lang="ru-RU" altLang="ru-RU" dirty="0"/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6193506" y="666589"/>
            <a:ext cx="2946103" cy="400108"/>
          </a:xfrm>
          <a:prstGeom prst="rect">
            <a:avLst/>
          </a:prstGeom>
          <a:solidFill>
            <a:srgbClr val="FFFF00"/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000" dirty="0"/>
              <a:t>Прогноз </a:t>
            </a:r>
            <a:r>
              <a:rPr lang="ru-RU" sz="1000" dirty="0" smtClean="0"/>
              <a:t>порывов </a:t>
            </a:r>
            <a:r>
              <a:rPr lang="ru-RU" sz="1000" dirty="0"/>
              <a:t>ветра, м/с</a:t>
            </a:r>
          </a:p>
          <a:p>
            <a:r>
              <a:rPr lang="ru-RU" sz="1000" dirty="0"/>
              <a:t>на 18.00 </a:t>
            </a:r>
            <a:r>
              <a:rPr lang="ru-RU" sz="1000" dirty="0" smtClean="0"/>
              <a:t>22.01.2024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" y="5479823"/>
            <a:ext cx="2532189" cy="136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68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2449"/>
            <a:ext cx="9144000" cy="6340973"/>
          </a:xfrm>
          <a:prstGeom prst="rect">
            <a:avLst/>
          </a:prstGeom>
        </p:spPr>
      </p:pic>
      <p:sp>
        <p:nvSpPr>
          <p:cNvPr id="120" name="Text Box 2"/>
          <p:cNvSpPr txBox="1">
            <a:spLocks noChangeArrowheads="1"/>
          </p:cNvSpPr>
          <p:nvPr/>
        </p:nvSpPr>
        <p:spPr bwMode="auto">
          <a:xfrm>
            <a:off x="0" y="8210"/>
            <a:ext cx="9144000" cy="676200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2137" tIns="31071" rIns="62137" bIns="31071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ИНФОРМАЦИОННЫЕ МАТЕРИАЛЫ ПО МЕТЕООБСТАНОВКЕ</a:t>
            </a:r>
          </a:p>
          <a:p>
            <a:r>
              <a:rPr lang="ru-RU" sz="1200" dirty="0"/>
              <a:t>НА ТЕРРИТОРИИ  КРАСНОДАРСКОГО  КРАЯ</a:t>
            </a:r>
          </a:p>
          <a:p>
            <a:r>
              <a:rPr lang="ru-RU" sz="1200" dirty="0"/>
              <a:t>(использовались данные, представленные в информационном ресурсе погоды </a:t>
            </a:r>
            <a:r>
              <a:rPr lang="en-US" sz="1200" dirty="0"/>
              <a:t>Windy)</a:t>
            </a:r>
            <a:endParaRPr lang="ru-RU" sz="1200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4077181" y="3415284"/>
            <a:ext cx="1049080" cy="283709"/>
          </a:xfrm>
          <a:prstGeom prst="rect">
            <a:avLst/>
          </a:prstGeom>
          <a:solidFill>
            <a:srgbClr val="4ADFE6">
              <a:alpha val="76000"/>
            </a:srgbClr>
          </a:solidFill>
          <a:ln w="6350"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sz="1200" dirty="0"/>
              <a:t>Черное море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6302996" y="1268801"/>
            <a:ext cx="1207363" cy="145070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Ростов-на-Дону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6116565" y="2557931"/>
            <a:ext cx="790112" cy="13781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Краснодар</a:t>
            </a:r>
            <a:endParaRPr lang="ru-RU" altLang="ru-RU" dirty="0"/>
          </a:p>
        </p:txBody>
      </p:sp>
      <p:sp>
        <p:nvSpPr>
          <p:cNvPr id="37" name="Text Box 182"/>
          <p:cNvSpPr txBox="1">
            <a:spLocks noChangeArrowheads="1"/>
          </p:cNvSpPr>
          <p:nvPr/>
        </p:nvSpPr>
        <p:spPr bwMode="auto">
          <a:xfrm>
            <a:off x="6768747" y="3473359"/>
            <a:ext cx="501671" cy="167561"/>
          </a:xfrm>
          <a:prstGeom prst="rect">
            <a:avLst/>
          </a:prstGeom>
          <a:solidFill>
            <a:srgbClr val="FFC000">
              <a:alpha val="8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Сочи</a:t>
            </a:r>
            <a:endParaRPr lang="ru-RU" alt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22604" y="684410"/>
            <a:ext cx="1519126" cy="461663"/>
          </a:xfrm>
          <a:prstGeom prst="rect">
            <a:avLst/>
          </a:prstGeom>
          <a:solidFill>
            <a:schemeClr val="accent2">
              <a:lumMod val="40000"/>
              <a:lumOff val="60000"/>
              <a:alpha val="90000"/>
            </a:schemeClr>
          </a:solidFill>
          <a:ln w="15875">
            <a:solidFill>
              <a:schemeClr val="tx1"/>
            </a:solidFill>
          </a:ln>
          <a:effectLst/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algn="ctr">
              <a:defRPr sz="12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Область </a:t>
            </a:r>
            <a:r>
              <a:rPr lang="ru-RU" dirty="0" smtClean="0"/>
              <a:t>высокого </a:t>
            </a:r>
            <a:r>
              <a:rPr lang="ru-RU" dirty="0"/>
              <a:t>давления </a:t>
            </a:r>
            <a:r>
              <a:rPr lang="en-US" dirty="0"/>
              <a:t>L</a:t>
            </a:r>
            <a:endParaRPr lang="ru-RU" dirty="0"/>
          </a:p>
        </p:txBody>
      </p:sp>
      <p:sp>
        <p:nvSpPr>
          <p:cNvPr id="2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8507198" flipH="1">
            <a:off x="6072375" y="3195735"/>
            <a:ext cx="422350" cy="539496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6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3204117" flipH="1" flipV="1">
            <a:off x="8449756" y="2329312"/>
            <a:ext cx="264500" cy="452882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200000">
            <a:off x="1226339" y="4400337"/>
            <a:ext cx="651951" cy="39511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9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4297351" flipH="1" flipV="1">
            <a:off x="3443400" y="956202"/>
            <a:ext cx="394012" cy="426443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159408">
            <a:off x="7146529" y="1466915"/>
            <a:ext cx="651951" cy="39511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5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200000" flipV="1">
            <a:off x="6448902" y="4166526"/>
            <a:ext cx="334869" cy="49692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0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200000">
            <a:off x="2649406" y="2599374"/>
            <a:ext cx="651951" cy="39511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1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7159408">
            <a:off x="5079996" y="1834697"/>
            <a:ext cx="651951" cy="39511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2" name="Полилиния 27">
            <a:extLst>
              <a:ext uri="{FF2B5EF4-FFF2-40B4-BE49-F238E27FC236}">
                <a16:creationId xmlns:a16="http://schemas.microsoft.com/office/drawing/2014/main" id="{EB275582-6316-49EF-BBBC-F4424B4DC43D}"/>
              </a:ext>
            </a:extLst>
          </p:cNvPr>
          <p:cNvSpPr/>
          <p:nvPr/>
        </p:nvSpPr>
        <p:spPr>
          <a:xfrm rot="16389672">
            <a:off x="2929116" y="4017080"/>
            <a:ext cx="651951" cy="395115"/>
          </a:xfrm>
          <a:custGeom>
            <a:avLst/>
            <a:gdLst>
              <a:gd name="connsiteX0" fmla="*/ 372534 w 372534"/>
              <a:gd name="connsiteY0" fmla="*/ 914400 h 914400"/>
              <a:gd name="connsiteX1" fmla="*/ 152400 w 372534"/>
              <a:gd name="connsiteY1" fmla="*/ 575733 h 914400"/>
              <a:gd name="connsiteX2" fmla="*/ 0 w 372534"/>
              <a:gd name="connsiteY2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72534" h="914400">
                <a:moveTo>
                  <a:pt x="372534" y="914400"/>
                </a:moveTo>
                <a:cubicBezTo>
                  <a:pt x="293511" y="821266"/>
                  <a:pt x="214489" y="728133"/>
                  <a:pt x="152400" y="575733"/>
                </a:cubicBezTo>
                <a:cubicBezTo>
                  <a:pt x="90311" y="423333"/>
                  <a:pt x="21167" y="118533"/>
                  <a:pt x="0" y="0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87" t="17000" r="7917" b="5000"/>
          <a:stretch/>
        </p:blipFill>
        <p:spPr bwMode="auto">
          <a:xfrm>
            <a:off x="-6352" y="0"/>
            <a:ext cx="915035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39257" y="860961"/>
            <a:ext cx="5769763" cy="910689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сильного ветра с порывами прогнозируется возникновение чрезвычайных ситуаций (происшествий), связанных с нарушением условий жизнедеятельности населения, повреждением (обрывом) ЛЭП и линий связи, нарушениями в системе ЖКХ.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-5703"/>
            <a:ext cx="9144000" cy="66968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34952" tIns="17477" rIns="34952" bIns="17477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sz="1200" dirty="0"/>
              <a:t>ПРОВЕДЕНИЕ РАСЧЕТОВ ДЛЯ ОРГАНИЗАЦИИ НОРМАЛЬНЫХ УСЛОВИЙ </a:t>
            </a:r>
          </a:p>
          <a:p>
            <a:r>
              <a:rPr lang="ru-RU" sz="1200" dirty="0"/>
              <a:t>ЖИЗНЕДЕЯТЕЛЬНОСТИ НАСЕЛЕНИЯ</a:t>
            </a:r>
          </a:p>
          <a:p>
            <a:r>
              <a:rPr lang="ru-RU" sz="1200" dirty="0"/>
              <a:t>(с использованием программно-расчетных комплексов)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343462" y="187876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РАСЧЕТ</a:t>
            </a:r>
          </a:p>
          <a:p>
            <a:pPr algn="ctr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потребности питьевой воды</a:t>
            </a:r>
          </a:p>
          <a:p>
            <a:pPr algn="just"/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 водообеспечения человека в сутки при малой физической активности (с энергозатратами до 5,0-105 Дж/ч (120 ккал/ч)) для различных видов водопотребления и режимов водообеспечения: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360003" y="4438721"/>
            <a:ext cx="4528273" cy="1326188"/>
          </a:xfrm>
          <a:prstGeom prst="rect">
            <a:avLst/>
          </a:prstGeom>
          <a:solidFill>
            <a:srgbClr val="00B0F0"/>
          </a:solidFill>
          <a:ln w="19050">
            <a:solidFill>
              <a:schemeClr val="tx1"/>
            </a:solidFill>
          </a:ln>
        </p:spPr>
        <p:txBody>
          <a:bodyPr wrap="square" lIns="78922" tIns="39461" rIns="78922" bIns="39461">
            <a:spAutoFit/>
          </a:bodyPr>
          <a:lstStyle/>
          <a:p>
            <a:pPr algn="just"/>
            <a:r>
              <a:rPr lang="ru-RU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Вывод: </a:t>
            </a:r>
            <a:r>
              <a:rPr lang="ru-RU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организации трехразового подвоза воды (одна автоцистерна будет  подвозить воду 3 раза в день по 4 000 л) необходимо привлечь 7 автоцистерн водоизмещением    4 000 л для обеспечения питьевой водой и 14 автоцистерн для обеспечения водой для приготовления пищи и умывания.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B08D1396-4F65-4736-A42C-664F28640426}"/>
                  </a:ext>
                </a:extLst>
              </p:cNvPr>
              <p:cNvSpPr/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solidFill>
                <a:srgbClr val="00B0F0"/>
              </a:solidFill>
              <a:ln w="222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𝑁𝐴𝑛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𝑛𝐴</m:t>
                          </m:r>
                          <m:sSup>
                            <m:sSupPr>
                              <m:ctrlP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ru-RU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+5.5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  <m:r>
                            <a:rPr lang="ru-RU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/>
                        </a:rPr>
                        <m:t>1</m:t>
                      </m:r>
                      <m:r>
                        <a:rPr lang="ru-RU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,6</m:t>
                      </m:r>
                    </m:oMath>
                  </m:oMathPara>
                </a14:m>
                <a:endParaRPr lang="ru-RU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D1396-4F65-4736-A42C-664F2864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3462" y="3301532"/>
                <a:ext cx="4528271" cy="102345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222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3997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icture 2" descr="C:\Users\user\Desktop\open 10.jpg">
            <a:extLst>
              <a:ext uri="{FF2B5EF4-FFF2-40B4-BE49-F238E27FC236}">
                <a16:creationId xmlns:a16="http://schemas.microsoft.com/office/drawing/2014/main" id="{DB6F7C1B-4E11-49F8-8727-D56485DA59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9" r="13573" b="3549"/>
          <a:stretch/>
        </p:blipFill>
        <p:spPr bwMode="auto">
          <a:xfrm>
            <a:off x="7658" y="637635"/>
            <a:ext cx="9137605" cy="6225723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4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7495" y="-19199"/>
            <a:ext cx="9151479" cy="688379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ПРОВЕДЕНИЮ ПРЕВЕНТИВНЫХ МЕРОПРИЯТИЙ </a:t>
            </a:r>
          </a:p>
          <a:p>
            <a:pPr algn="ctr"/>
            <a:r>
              <a:rPr lang="ru-RU" alt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СИЛЬНОМУ ВЕТРУ НА ТЕРРИТОРИИ КРАСНОДАРСКОГО КРАЯ</a:t>
            </a:r>
          </a:p>
        </p:txBody>
      </p:sp>
      <p:sp>
        <p:nvSpPr>
          <p:cNvPr id="229" name="Прямоугольник 228"/>
          <p:cNvSpPr/>
          <p:nvPr/>
        </p:nvSpPr>
        <p:spPr>
          <a:xfrm>
            <a:off x="1049791" y="1102885"/>
            <a:ext cx="7063212" cy="383181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softEdge rad="31750"/>
          </a:effectLst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Довести прогноз до глав городских и сельских поселений, руководителей туристических групп, руководителей санаторно-курортных комплексов, руководителей баз и зон отдыха, руководителей предприятий, организаций, аварийно-спасательных формирований;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Провести, при необходимости (в соответствии с прогнозной информацией), заседания комиссии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предупреждению и ликвидации чрезвычайных ситуаций и обеспечению пожарной безопасности по вопросам предупреждения возможных чрезвычайных ситуаций (происшествий), обусловленных неблагоприятным прогнозом,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введением режима повышенной готовности.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Поддерживать на необходимом уровне запасы материальных и финансовых ресурсов для ликвидации чрезвычайных ситуаций;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Усилить контроль за регистрацией групп туристов, направляющихся в горные районы, и обеспечить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достоверной информацией о метеоусловиях на маршрутах;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Организовать подготовительные работы по проведению эвакуации людей и материальных ценностей, </a:t>
            </a:r>
            <a:b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необходимости провести заблаговременную эвакуацию;</a:t>
            </a:r>
          </a:p>
          <a:p>
            <a:pPr algn="just">
              <a:spcAft>
                <a:spcPts val="600"/>
              </a:spcAft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Другие мероприятия с учетом особенностей территории, прогнозной информации и складывающейся оперативной обстановки.</a:t>
            </a:r>
          </a:p>
        </p:txBody>
      </p:sp>
      <p:sp>
        <p:nvSpPr>
          <p:cNvPr id="230" name="Прямоугольник 229"/>
          <p:cNvSpPr/>
          <p:nvPr/>
        </p:nvSpPr>
        <p:spPr>
          <a:xfrm>
            <a:off x="1049791" y="859315"/>
            <a:ext cx="7063212" cy="24897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78922" tIns="39461" rIns="78922" bIns="39461">
            <a:spAutoFit/>
          </a:bodyPr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</p:spTree>
    <p:extLst>
      <p:ext uri="{BB962C8B-B14F-4D97-AF65-F5344CB8AC3E}">
        <p14:creationId xmlns:p14="http://schemas.microsoft.com/office/powerpoint/2010/main" val="315782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582569</TotalTime>
  <Words>826</Words>
  <Application>Microsoft Office PowerPoint</Application>
  <PresentationFormat>Экран (4:3)</PresentationFormat>
  <Paragraphs>209</Paragraphs>
  <Slides>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ARM_9</cp:lastModifiedBy>
  <cp:revision>29527</cp:revision>
  <cp:lastPrinted>2024-01-11T03:28:23Z</cp:lastPrinted>
  <dcterms:created xsi:type="dcterms:W3CDTF">2014-09-08T13:21:12Z</dcterms:created>
  <dcterms:modified xsi:type="dcterms:W3CDTF">2024-01-21T10:40:23Z</dcterms:modified>
</cp:coreProperties>
</file>